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E29A-C2CE-4809-A782-164205E4353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C9102-739E-4BD3-855D-1944778C1CF8}" type="slidenum">
              <a:rPr lang="tr-TR" smtClean="0"/>
              <a:pPr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529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9102-739E-4BD3-855D-1944778C1CF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6081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0C4A-5BBE-45AB-AECF-40BCC3245654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F53D-EC52-4F54-98EA-146F61F306D1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0E0A-2434-4D0B-B327-4EDA808009E3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9E71-A463-4545-8B84-A202997AA4B0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93C0-80E5-4446-9BC6-E2D22EDD5688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CC8-6A3B-4B2C-A4D0-3F0B38E86C38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9A1-FC76-4470-8878-FE1265122494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1D8-F7F6-4BD2-8CAA-5A13D3B2670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46E-336D-44AB-899D-75C2C8A7B617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25FB-CBDE-456A-A18E-DC6688B6F5C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2E3-2C0E-4F02-8B1E-25D94BB3B190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CFC8-2F26-497A-87F1-F946399614CF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9E7-03B5-45CC-99E3-3D03AA922C52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441-205D-48F7-9233-9C8167B24251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479B-C6ED-474B-AD7D-F2490DC18643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4209-755A-48A3-926C-A3FD94957C91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14BF-B73C-49A5-B25D-E1C37AB458E9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4593DA-E398-4748-BC3D-BA70E3AAF082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7000" b="1" dirty="0">
                <a:solidFill>
                  <a:srgbClr val="FFFF00"/>
                </a:solidFill>
                <a:latin typeface="AR CENA" panose="02000000000000000000" pitchFamily="2" charset="0"/>
              </a:rPr>
              <a:t>ADJECTIVES: -ED or -ING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Frıghten</a:t>
            </a:r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</a:t>
            </a:r>
            <a:r>
              <a:rPr lang="tr-TR" dirty="0"/>
              <a:t> </a:t>
            </a:r>
            <a:r>
              <a:rPr lang="tr-TR" b="1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  <a:r>
              <a:rPr lang="tr-TR" dirty="0"/>
              <a:t> </a:t>
            </a:r>
            <a:r>
              <a:rPr lang="tr-TR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frıghtnen</a:t>
            </a:r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ıng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54955" y="6072669"/>
            <a:ext cx="3859795" cy="304801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95000"/>
                    <a:alpha val="60000"/>
                  </a:schemeClr>
                </a:solidFill>
              </a:rPr>
              <a:t>g.smiles</a:t>
            </a:r>
            <a:endParaRPr lang="en-US" b="1" dirty="0">
              <a:solidFill>
                <a:schemeClr val="tx1">
                  <a:lumMod val="95000"/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860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The news is </a:t>
            </a:r>
            <a:r>
              <a:rPr lang="tr-TR" b="1" dirty="0">
                <a:solidFill>
                  <a:srgbClr val="FF0000"/>
                </a:solidFill>
              </a:rPr>
              <a:t>surprising</a:t>
            </a:r>
            <a:r>
              <a:rPr lang="tr-TR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0" y="1853248"/>
            <a:ext cx="4286956" cy="41925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0788" y="6269439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4872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The journey was </a:t>
            </a:r>
            <a:r>
              <a:rPr lang="tr-TR" b="1" dirty="0">
                <a:solidFill>
                  <a:srgbClr val="FF0000"/>
                </a:solidFill>
              </a:rPr>
              <a:t>tiring.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289" y="1990283"/>
            <a:ext cx="5895799" cy="383863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7087" y="6234715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2559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The end of the game was </a:t>
            </a:r>
            <a:r>
              <a:rPr lang="tr-TR" b="1" dirty="0">
                <a:solidFill>
                  <a:srgbClr val="FF0000"/>
                </a:solidFill>
              </a:rPr>
              <a:t>exciting</a:t>
            </a:r>
            <a:r>
              <a:rPr lang="tr-TR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668" y="2301787"/>
            <a:ext cx="5765975" cy="30317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8677" y="5899048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1193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Your idea is </a:t>
            </a:r>
            <a:r>
              <a:rPr lang="tr-TR" b="1" dirty="0">
                <a:solidFill>
                  <a:srgbClr val="FF0000"/>
                </a:solidFill>
              </a:rPr>
              <a:t>interesting.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557" y="2188720"/>
            <a:ext cx="5829829" cy="38443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3305" y="6216099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5975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The lesson was </a:t>
            </a:r>
            <a:r>
              <a:rPr lang="tr-TR" b="1" dirty="0">
                <a:solidFill>
                  <a:srgbClr val="FF0000"/>
                </a:solidFill>
              </a:rPr>
              <a:t>boring.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390" y="1853248"/>
            <a:ext cx="5335587" cy="32834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64266" y="5886045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7392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Was the film </a:t>
            </a:r>
            <a:r>
              <a:rPr lang="en-US" b="1" dirty="0">
                <a:solidFill>
                  <a:srgbClr val="FF0000"/>
                </a:solidFill>
              </a:rPr>
              <a:t>disappointing?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511" y="1853248"/>
            <a:ext cx="5542845" cy="368851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4409" y="5991646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75165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I went for a </a:t>
            </a:r>
            <a:r>
              <a:rPr lang="tr-TR" b="1" dirty="0">
                <a:solidFill>
                  <a:srgbClr val="FF0000"/>
                </a:solidFill>
              </a:rPr>
              <a:t>relaxing</a:t>
            </a:r>
            <a:r>
              <a:rPr lang="tr-TR" b="1" dirty="0">
                <a:solidFill>
                  <a:srgbClr val="FFC000"/>
                </a:solidFill>
              </a:rPr>
              <a:t> walk.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8961" y="1606046"/>
            <a:ext cx="5538498" cy="380133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9063" y="6037945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4461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-ED                                                                    -ING</a:t>
            </a:r>
          </a:p>
          <a:p>
            <a:endParaRPr lang="es-EC" sz="20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Amused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Amusing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Exhausted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Exhausting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Embarrassed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Embarrassing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Pleased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Pleasing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Surprised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Surprising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Thrilled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Thrilling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Annoyed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Annoying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Confused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Confusing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</a:t>
            </a: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Depressed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Depressing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Disgusted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Disgusting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Frightened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Frightening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Horrified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Horrifying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Shocked</a:t>
            </a:r>
            <a:r>
              <a:rPr lang="es-EC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</a:t>
            </a:r>
            <a:r>
              <a:rPr lang="es-EC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Shocking</a:t>
            </a:r>
            <a:endParaRPr lang="es-EC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C" sz="2000" b="1" dirty="0"/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xmlns="" val="45761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err="1"/>
              <a:t>Relaxed</a:t>
            </a:r>
            <a:r>
              <a:rPr lang="es-EC" b="1" dirty="0"/>
              <a:t>                                    </a:t>
            </a:r>
            <a:r>
              <a:rPr lang="es-EC" b="1" dirty="0" err="1"/>
              <a:t>Relaxing</a:t>
            </a:r>
            <a:endParaRPr lang="es-EC" b="1" dirty="0"/>
          </a:p>
          <a:p>
            <a:r>
              <a:rPr lang="es-EC" b="1" dirty="0" err="1"/>
              <a:t>Fascinated</a:t>
            </a:r>
            <a:r>
              <a:rPr lang="es-EC" b="1" dirty="0"/>
              <a:t>                               </a:t>
            </a:r>
            <a:r>
              <a:rPr lang="es-EC" b="1" dirty="0" err="1"/>
              <a:t>Fascinating</a:t>
            </a:r>
            <a:endParaRPr lang="es-EC" b="1" dirty="0"/>
          </a:p>
          <a:p>
            <a:r>
              <a:rPr lang="es-EC" b="1" dirty="0" err="1"/>
              <a:t>Troubled</a:t>
            </a:r>
            <a:r>
              <a:rPr lang="es-EC" b="1" dirty="0"/>
              <a:t>                                 </a:t>
            </a:r>
            <a:r>
              <a:rPr lang="tr-TR" b="1" dirty="0"/>
              <a:t> </a:t>
            </a:r>
            <a:r>
              <a:rPr lang="es-EC" b="1" dirty="0"/>
              <a:t> </a:t>
            </a:r>
            <a:r>
              <a:rPr lang="es-EC" b="1" dirty="0" err="1"/>
              <a:t>Troubling</a:t>
            </a:r>
            <a:endParaRPr lang="es-EC" b="1" dirty="0"/>
          </a:p>
          <a:p>
            <a:r>
              <a:rPr lang="es-EC" b="1" dirty="0" err="1"/>
              <a:t>Puzzled</a:t>
            </a:r>
            <a:r>
              <a:rPr lang="es-EC" b="1" dirty="0"/>
              <a:t>                                     </a:t>
            </a:r>
            <a:r>
              <a:rPr lang="es-EC" b="1" dirty="0" err="1"/>
              <a:t>Puzzling</a:t>
            </a:r>
            <a:endParaRPr lang="es-EC" b="1" dirty="0"/>
          </a:p>
          <a:p>
            <a:r>
              <a:rPr lang="es-EC" b="1" dirty="0" err="1"/>
              <a:t>Irritated</a:t>
            </a:r>
            <a:r>
              <a:rPr lang="es-EC" b="1" dirty="0"/>
              <a:t>                                  </a:t>
            </a:r>
            <a:r>
              <a:rPr lang="tr-TR" b="1" dirty="0"/>
              <a:t> </a:t>
            </a:r>
            <a:r>
              <a:rPr lang="es-EC" b="1" dirty="0"/>
              <a:t>  </a:t>
            </a:r>
            <a:r>
              <a:rPr lang="es-EC" b="1" dirty="0" err="1"/>
              <a:t>Irritating</a:t>
            </a:r>
            <a:endParaRPr lang="es-EC" b="1" dirty="0"/>
          </a:p>
          <a:p>
            <a:r>
              <a:rPr lang="es-EC" b="1" dirty="0" err="1"/>
              <a:t>Devastated</a:t>
            </a:r>
            <a:r>
              <a:rPr lang="es-EC" b="1" dirty="0"/>
              <a:t>                              </a:t>
            </a:r>
            <a:r>
              <a:rPr lang="es-EC" b="1" dirty="0" err="1"/>
              <a:t>Devastating</a:t>
            </a:r>
            <a:endParaRPr lang="es-EC" b="1" dirty="0"/>
          </a:p>
          <a:p>
            <a:r>
              <a:rPr lang="es-EC" b="1" dirty="0" err="1"/>
              <a:t>Overwhelmed</a:t>
            </a:r>
            <a:r>
              <a:rPr lang="es-EC" b="1" dirty="0"/>
              <a:t>                         </a:t>
            </a:r>
            <a:r>
              <a:rPr lang="es-EC" b="1" dirty="0" err="1"/>
              <a:t>Overwhelming</a:t>
            </a:r>
            <a:endParaRPr lang="es-EC" b="1" dirty="0"/>
          </a:p>
          <a:p>
            <a:r>
              <a:rPr lang="es-EC" b="1" dirty="0" err="1"/>
              <a:t>Disappointed</a:t>
            </a:r>
            <a:r>
              <a:rPr lang="es-EC" b="1" dirty="0"/>
              <a:t>                        </a:t>
            </a:r>
            <a:r>
              <a:rPr lang="tr-TR" b="1" dirty="0"/>
              <a:t> </a:t>
            </a:r>
            <a:r>
              <a:rPr lang="es-EC" b="1" dirty="0"/>
              <a:t>  </a:t>
            </a:r>
            <a:r>
              <a:rPr lang="es-EC" b="1" dirty="0" err="1"/>
              <a:t>Disappointing</a:t>
            </a:r>
            <a:endParaRPr lang="es-EC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61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err="1">
                <a:solidFill>
                  <a:srgbClr val="00B0F0"/>
                </a:solidFill>
              </a:rPr>
              <a:t>Intrigued</a:t>
            </a:r>
            <a:r>
              <a:rPr lang="es-EC" b="1" dirty="0">
                <a:solidFill>
                  <a:srgbClr val="00B0F0"/>
                </a:solidFill>
              </a:rPr>
              <a:t>                                     </a:t>
            </a:r>
            <a:r>
              <a:rPr lang="es-EC" b="1" dirty="0" err="1">
                <a:solidFill>
                  <a:srgbClr val="00B0F0"/>
                </a:solidFill>
              </a:rPr>
              <a:t>Intriguing</a:t>
            </a:r>
            <a:endParaRPr lang="es-EC" b="1" dirty="0">
              <a:solidFill>
                <a:srgbClr val="00B0F0"/>
              </a:solidFill>
            </a:endParaRPr>
          </a:p>
          <a:p>
            <a:r>
              <a:rPr lang="es-EC" b="1" dirty="0" err="1">
                <a:solidFill>
                  <a:srgbClr val="00B0F0"/>
                </a:solidFill>
              </a:rPr>
              <a:t>Discouraged</a:t>
            </a:r>
            <a:r>
              <a:rPr lang="es-EC" b="1" dirty="0">
                <a:solidFill>
                  <a:srgbClr val="00B0F0"/>
                </a:solidFill>
              </a:rPr>
              <a:t>                              </a:t>
            </a:r>
            <a:r>
              <a:rPr lang="es-EC" b="1" dirty="0" err="1">
                <a:solidFill>
                  <a:srgbClr val="00B0F0"/>
                </a:solidFill>
              </a:rPr>
              <a:t>Discouraging</a:t>
            </a:r>
            <a:endParaRPr lang="es-EC" b="1" dirty="0">
              <a:solidFill>
                <a:srgbClr val="00B0F0"/>
              </a:solidFill>
            </a:endParaRPr>
          </a:p>
          <a:p>
            <a:r>
              <a:rPr lang="es-EC" b="1" dirty="0">
                <a:solidFill>
                  <a:srgbClr val="00B0F0"/>
                </a:solidFill>
              </a:rPr>
              <a:t>Moved                                        </a:t>
            </a:r>
            <a:r>
              <a:rPr lang="es-EC" b="1" dirty="0" err="1">
                <a:solidFill>
                  <a:srgbClr val="00B0F0"/>
                </a:solidFill>
              </a:rPr>
              <a:t>Moving</a:t>
            </a:r>
            <a:endParaRPr lang="es-EC" b="1" dirty="0">
              <a:solidFill>
                <a:srgbClr val="00B0F0"/>
              </a:solidFill>
            </a:endParaRPr>
          </a:p>
          <a:p>
            <a:r>
              <a:rPr lang="es-EC" b="1" dirty="0" err="1">
                <a:solidFill>
                  <a:srgbClr val="00B0F0"/>
                </a:solidFill>
              </a:rPr>
              <a:t>Humiliated</a:t>
            </a:r>
            <a:r>
              <a:rPr lang="es-EC" b="1" dirty="0">
                <a:solidFill>
                  <a:srgbClr val="00B0F0"/>
                </a:solidFill>
              </a:rPr>
              <a:t>                                 </a:t>
            </a:r>
            <a:r>
              <a:rPr lang="es-EC" b="1" dirty="0" err="1">
                <a:solidFill>
                  <a:srgbClr val="00B0F0"/>
                </a:solidFill>
              </a:rPr>
              <a:t>Humiliating</a:t>
            </a:r>
            <a:endParaRPr lang="es-EC" b="1" dirty="0">
              <a:solidFill>
                <a:srgbClr val="00B0F0"/>
              </a:solidFill>
            </a:endParaRPr>
          </a:p>
          <a:p>
            <a:r>
              <a:rPr lang="es-EC" b="1" dirty="0" err="1">
                <a:solidFill>
                  <a:srgbClr val="00B0F0"/>
                </a:solidFill>
              </a:rPr>
              <a:t>Satisfied</a:t>
            </a:r>
            <a:r>
              <a:rPr lang="es-EC" b="1" dirty="0">
                <a:solidFill>
                  <a:srgbClr val="00B0F0"/>
                </a:solidFill>
              </a:rPr>
              <a:t>                                      </a:t>
            </a:r>
            <a:r>
              <a:rPr lang="es-EC" b="1" dirty="0" err="1">
                <a:solidFill>
                  <a:srgbClr val="00B0F0"/>
                </a:solidFill>
              </a:rPr>
              <a:t>Satisfying</a:t>
            </a:r>
            <a:endParaRPr lang="es-EC" b="1" dirty="0">
              <a:solidFill>
                <a:srgbClr val="00B0F0"/>
              </a:solidFill>
            </a:endParaRPr>
          </a:p>
          <a:p>
            <a:r>
              <a:rPr lang="es-EC" b="1" dirty="0" err="1">
                <a:solidFill>
                  <a:srgbClr val="00B0F0"/>
                </a:solidFill>
              </a:rPr>
              <a:t>Touched</a:t>
            </a:r>
            <a:r>
              <a:rPr lang="es-EC" b="1" dirty="0">
                <a:solidFill>
                  <a:srgbClr val="00B0F0"/>
                </a:solidFill>
              </a:rPr>
              <a:t>                                     </a:t>
            </a:r>
            <a:r>
              <a:rPr lang="es-EC" b="1" dirty="0" err="1">
                <a:solidFill>
                  <a:srgbClr val="00B0F0"/>
                </a:solidFill>
              </a:rPr>
              <a:t>Touching</a:t>
            </a:r>
            <a:endParaRPr lang="es-EC" b="1" dirty="0">
              <a:solidFill>
                <a:srgbClr val="00B0F0"/>
              </a:solidFill>
            </a:endParaRPr>
          </a:p>
          <a:p>
            <a:r>
              <a:rPr lang="es-EC" b="1" dirty="0" err="1">
                <a:solidFill>
                  <a:srgbClr val="00B0F0"/>
                </a:solidFill>
              </a:rPr>
              <a:t>Scared</a:t>
            </a:r>
            <a:r>
              <a:rPr lang="es-EC" b="1" dirty="0">
                <a:solidFill>
                  <a:srgbClr val="00B0F0"/>
                </a:solidFill>
              </a:rPr>
              <a:t>                                        </a:t>
            </a:r>
            <a:r>
              <a:rPr lang="es-EC" b="1" dirty="0" err="1">
                <a:solidFill>
                  <a:srgbClr val="00B0F0"/>
                </a:solidFill>
              </a:rPr>
              <a:t>Scaring</a:t>
            </a:r>
            <a:endParaRPr lang="es-EC" b="1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g.smiles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11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can use adjectives that end with </a:t>
            </a:r>
            <a:r>
              <a:rPr lang="tr-TR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–ed </a:t>
            </a:r>
            <a:r>
              <a:rPr lang="tr-TR" sz="36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describe people’s 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</a:t>
            </a:r>
            <a:r>
              <a:rPr lang="tr-TR" b="1" dirty="0">
                <a:latin typeface="Aharoni" panose="02010803020104030203" pitchFamily="2" charset="-79"/>
                <a:cs typeface="Aharoni" panose="02010803020104030203" pitchFamily="2" charset="-79"/>
              </a:rPr>
              <a:t> was very </a:t>
            </a:r>
            <a:r>
              <a:rPr lang="tr-TR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frightened</a:t>
            </a:r>
            <a:r>
              <a:rPr lang="tr-TR" b="1" dirty="0">
                <a:latin typeface="Aharoni" panose="02010803020104030203" pitchFamily="2" charset="-79"/>
                <a:cs typeface="Aharoni" panose="02010803020104030203" pitchFamily="2" charset="-79"/>
              </a:rPr>
              <a:t>.    (The subject of the sentence (Ann) is the </a:t>
            </a:r>
          </a:p>
          <a:p>
            <a:r>
              <a:rPr lang="tr-TR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person who has the feeling.</a:t>
            </a:r>
          </a:p>
          <a:p>
            <a:endParaRPr lang="tr-T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tr-TR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tr-TR" b="1" dirty="0">
                <a:latin typeface="Aharoni" panose="02010803020104030203" pitchFamily="2" charset="-79"/>
                <a:cs typeface="Aharoni" panose="02010803020104030203" pitchFamily="2" charset="-79"/>
              </a:rPr>
              <a:t> are all </a:t>
            </a:r>
            <a:r>
              <a:rPr lang="tr-TR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surprised</a:t>
            </a:r>
            <a:r>
              <a:rPr lang="tr-TR" b="1" dirty="0">
                <a:latin typeface="Aharoni" panose="02010803020104030203" pitchFamily="2" charset="-79"/>
                <a:cs typeface="Aharoni" panose="02010803020104030203" pitchFamily="2" charset="-79"/>
              </a:rPr>
              <a:t> by the news.</a:t>
            </a:r>
          </a:p>
          <a:p>
            <a:pPr marL="0" indent="0">
              <a:buNone/>
            </a:pPr>
            <a:r>
              <a:rPr lang="tr-TR" b="1" dirty="0">
                <a:latin typeface="Aharoni" panose="02010803020104030203" pitchFamily="2" charset="-79"/>
                <a:cs typeface="Aharoni" panose="02010803020104030203" pitchFamily="2" charset="-79"/>
              </a:rPr>
              <a:t>(We feel surprised.)</a:t>
            </a:r>
          </a:p>
          <a:p>
            <a:pPr marL="0" indent="0">
              <a:buNone/>
            </a:pPr>
            <a:endParaRPr lang="tr-T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tr-TR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8677" y="6095998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54" y="2565576"/>
            <a:ext cx="2465035" cy="2062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921" y="39977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08287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D8C537-F8A6-4F2A-8867-D393A04DA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75" b="-1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E43FCA-3703-410C-BAA6-F2E30C457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0" r="4887" b="-3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BD644F-D4BF-4717-AA98-73A2C474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484A61-4989-4A8A-AFE9-851446687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410" t="231946" r="-343244" b="-190986"/>
          <a:stretch/>
        </p:blipFill>
        <p:spPr>
          <a:xfrm>
            <a:off x="9444770" y="4783015"/>
            <a:ext cx="2424845" cy="1107832"/>
          </a:xfrm>
          <a:prstGeom prst="rect">
            <a:avLst/>
          </a:prstGeom>
        </p:spPr>
      </p:pic>
      <p:pic>
        <p:nvPicPr>
          <p:cNvPr id="1026" name="Picture 2" descr="garfield ile ilgili görsel sonucu">
            <a:extLst>
              <a:ext uri="{FF2B5EF4-FFF2-40B4-BE49-F238E27FC236}">
                <a16:creationId xmlns:a16="http://schemas.microsoft.com/office/drawing/2014/main" xmlns="" id="{41B10F39-F3CF-4763-BF3D-42AD8E42C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3" b="38695"/>
          <a:stretch/>
        </p:blipFill>
        <p:spPr bwMode="auto">
          <a:xfrm>
            <a:off x="1257935" y="611717"/>
            <a:ext cx="2428874" cy="10287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66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F994B2-3A0C-451A-9191-18797A8D7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68" r="1" b="23867"/>
          <a:stretch/>
        </p:blipFill>
        <p:spPr>
          <a:xfrm>
            <a:off x="4630882" y="712294"/>
            <a:ext cx="5145532" cy="3640664"/>
          </a:xfrm>
          <a:prstGeom prst="round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34A1DB-3B20-4FA4-9AF2-ADFB1E28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6" r="3" b="9399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43ECD83-1428-4D4D-8C5A-77E461FF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2658383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39B6C7-6DCA-4AA3-9ED0-FDB1F59F9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3" r="8379" b="-1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F61507-EE9D-4BFD-88E8-6501B197F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2" r="10066" b="4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F51F08A-DF5E-44A7-9C1B-5B823F0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206057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3A8B3E-3C77-4524-B90A-0933ABC9D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" r="20801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29B396-2E10-4368-8430-C525AC38A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96" r="-1" b="14612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3C09287-874E-4EF4-A2FA-199F2BB2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46247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2438FA-7668-4FA4-B1EE-81E8EA9DF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1" r="17290" b="-2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E304C5-BD59-4755-A9C8-8183C0C6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2945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96F0F5E-BF2F-4264-AD3F-647D9835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368175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BECBF7-5F10-45F1-A451-B025A9838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 r="6169" b="-1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37B8DA-ECB5-4EAC-975D-876D9D5CA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-3" b="-3"/>
          <a:stretch/>
        </p:blipFill>
        <p:spPr>
          <a:xfrm>
            <a:off x="631401" y="1930399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F9991CF-6567-4D7F-9F8D-AD12517E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3964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E3A31F0-A6D7-4DC8-988D-BEE8BC7236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8719A6-5171-4BB1-BBC5-1EAD22858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33" b="-1"/>
          <a:stretch/>
        </p:blipFill>
        <p:spPr>
          <a:xfrm>
            <a:off x="6256871" y="10"/>
            <a:ext cx="3525205" cy="4233662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CFE92B-8A78-4809-96C2-0A44FDBA22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3651EB-40BA-4F0A-8EF1-7F72A28E5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87" r="21481" b="1"/>
          <a:stretch/>
        </p:blipFill>
        <p:spPr>
          <a:xfrm>
            <a:off x="631397" y="2286000"/>
            <a:ext cx="5464600" cy="4572000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8F439C-1F96-429D-BC5F-1CAA3953BE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1"/>
            <a:ext cx="5464598" cy="2125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DF96F12-82AF-49DB-AA18-023E0E944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394540"/>
            <a:ext cx="3525205" cy="2463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B35F42D-5F4D-4EF3-9506-D3768301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451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E00B4F-EE2A-49EB-B746-3207C9B6C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1" r="-2" b="43695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ACCCCC-6F2B-42A6-8A46-7E315E01B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1" r="20309" b="-2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D92B4B2-5090-4810-A288-C22DCCDD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1372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E3A31F0-A6D7-4DC8-988D-BEE8BC7236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8F2DF7-621F-4BC0-BE85-85F7850BF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" r="5775" b="-1"/>
          <a:stretch/>
        </p:blipFill>
        <p:spPr>
          <a:xfrm>
            <a:off x="6256871" y="10"/>
            <a:ext cx="3525205" cy="4233662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CFE92B-8A78-4809-96C2-0A44FDBA22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388148-9DAE-4E63-BD21-A8CF1E23C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6337"/>
          <a:stretch/>
        </p:blipFill>
        <p:spPr>
          <a:xfrm>
            <a:off x="631397" y="2286000"/>
            <a:ext cx="5464600" cy="4572000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8F439C-1F96-429D-BC5F-1CAA3953BE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1"/>
            <a:ext cx="5464598" cy="2125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DF96F12-82AF-49DB-AA18-023E0E944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394540"/>
            <a:ext cx="3525205" cy="2463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F47D085-4F4E-45A6-8706-8C881AFC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EFE145-F8E6-4B96-85AC-61BF4935EF38}"/>
              </a:ext>
            </a:extLst>
          </p:cNvPr>
          <p:cNvSpPr txBox="1"/>
          <p:nvPr/>
        </p:nvSpPr>
        <p:spPr>
          <a:xfrm>
            <a:off x="1209368" y="481781"/>
            <a:ext cx="4129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HERMIONE</a:t>
            </a:r>
            <a:endParaRPr lang="tr-TR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582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9E3A31F0-A6D7-4DC8-988D-BEE8BC7236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88E7C3-FAE5-442D-AD18-24F3814CB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" b="5897"/>
          <a:stretch/>
        </p:blipFill>
        <p:spPr>
          <a:xfrm>
            <a:off x="6256871" y="10"/>
            <a:ext cx="3525205" cy="4233662"/>
          </a:xfrm>
          <a:prstGeom prst="round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8CCFE92B-8A78-4809-96C2-0A44FDBA22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56B547-A168-48B9-8F1B-EE2B1658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33" b="6701"/>
          <a:stretch/>
        </p:blipFill>
        <p:spPr>
          <a:xfrm>
            <a:off x="631397" y="2286000"/>
            <a:ext cx="5464600" cy="4572000"/>
          </a:xfrm>
          <a:prstGeom prst="round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828F439C-1F96-429D-BC5F-1CAA3953BE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1"/>
            <a:ext cx="5464598" cy="2125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ADF96F12-82AF-49DB-AA18-023E0E944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394540"/>
            <a:ext cx="3525205" cy="2463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C0F6DDB-D456-4C69-9405-433E7A72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326121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C000"/>
                </a:solidFill>
              </a:rPr>
              <a:t>I wasn’t nervous before the exam; I was </a:t>
            </a:r>
            <a:r>
              <a:rPr lang="tr-TR" b="1" dirty="0">
                <a:solidFill>
                  <a:srgbClr val="FF0000"/>
                </a:solidFill>
              </a:rPr>
              <a:t>relaxed</a:t>
            </a:r>
            <a:r>
              <a:rPr lang="tr-TR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932" y="2048491"/>
            <a:ext cx="5655734" cy="37636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50236" y="6142117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86123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B59022-A052-4B28-992B-06ECB65E1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90" r="1" b="398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4BE280-693D-49E9-97A6-81F8B3ED88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37" r="3" b="11042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70C8BDD-D401-4F17-8E87-74DA7B5A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6543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E3A31F0-A6D7-4DC8-988D-BEE8BC7236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51AD82-8D38-4652-BBF2-0EAD72A66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79" b="-1"/>
          <a:stretch/>
        </p:blipFill>
        <p:spPr>
          <a:xfrm>
            <a:off x="6256871" y="10"/>
            <a:ext cx="3525205" cy="4233662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CFE92B-8A78-4809-96C2-0A44FDBA22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8C7A88-0152-4D8E-8D32-33A505519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02" b="-1"/>
          <a:stretch/>
        </p:blipFill>
        <p:spPr>
          <a:xfrm>
            <a:off x="631397" y="2286000"/>
            <a:ext cx="5464600" cy="4572000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8F439C-1F96-429D-BC5F-1CAA3953BE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1"/>
            <a:ext cx="5464598" cy="2125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DF96F12-82AF-49DB-AA18-023E0E944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394540"/>
            <a:ext cx="3525205" cy="2463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7CBAFB7-2DA9-449D-9466-5E49C1E6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1041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7B4F72-3DAC-4693-84B3-F519D848D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4" r="1512" b="-1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91BDB2-FFE9-423B-B39B-6CAEE70B1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8" r="17607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2CF3174-1014-4961-9025-D69A3849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184306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F0F105-CBCA-4090-8907-E42C9F039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6" r="3676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3704A9-5CEC-4556-971E-4C2C946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2808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BCFB0DB-63ED-4E99-944E-AF966DA0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569287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99153E-DEDF-4FB4-A201-E3C13385D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76" b="26528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0F0B40-D60B-458F-A743-39EFAC388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26" r="33369" b="2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3166C09-77BD-48A4-B7EA-1C5F4C5F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4112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3A1DD6-002F-4CAD-BD00-BBCC8E98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1" r="1" b="1920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420D93-575C-4B44-9817-BE5CA2F8B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3" r="-1" b="17315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8812A43-21FF-4E5E-B9A8-D7358A07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3015656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1D0ECF-EF42-4C8F-B81E-B374F734A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1" r="1" b="1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15AF01-9E99-406A-BE42-168BDF091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9" r="20566" b="-3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5351AC6-4A4E-4F29-B12C-89FD2379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3346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BC1272-19F4-4C1D-9BCA-4B7317F00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7" r="1197" b="2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F9BC87-4226-4465-8398-72E20177E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61" b="14270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7925F19-69EF-48D0-B4A6-B342AA67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3916226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9A88B-49FE-4B86-87F9-B208EBE6C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16" b="1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601EF3-8A22-4B77-AF71-AF187CF20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1" r="9756" b="-3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5F09FBA-4A3A-46B6-B0B8-11781D87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1047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8D5A8A-E72D-4933-8095-4D1CD9515E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0356AB-74A4-4B67-BD33-0E0AA74B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663"/>
          <a:stretch/>
        </p:blipFill>
        <p:spPr>
          <a:xfrm>
            <a:off x="4636540" y="643468"/>
            <a:ext cx="5145532" cy="3640664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5EA01F-B580-4D48-82C9-76FD6752E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3F04FD-A085-4D60-BD76-DAC914B0E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54" r="18503" b="2"/>
          <a:stretch/>
        </p:blipFill>
        <p:spPr>
          <a:xfrm>
            <a:off x="631401" y="1930400"/>
            <a:ext cx="3690780" cy="4284132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E9514-FEDA-44BD-88A7-BCFD92C303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401" y="643468"/>
            <a:ext cx="3690780" cy="9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25E54F-44EC-4453-8B23-A4481040C1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540" y="4605864"/>
            <a:ext cx="5145532" cy="160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21EDA73-5FF5-44F9-A3ED-3CEFCDEC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g.smiles</a:t>
            </a:r>
          </a:p>
        </p:txBody>
      </p:sp>
    </p:spTree>
    <p:extLst>
      <p:ext uri="{BB962C8B-B14F-4D97-AF65-F5344CB8AC3E}">
        <p14:creationId xmlns:p14="http://schemas.microsoft.com/office/powerpoint/2010/main" xmlns="" val="81364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Were</a:t>
            </a:r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disap</a:t>
            </a:r>
            <a:r>
              <a:rPr lang="tr-TR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pointed</a:t>
            </a:r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by the film?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26" y="2101604"/>
            <a:ext cx="3735563" cy="3718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9132" y="6234715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7031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students are </a:t>
            </a:r>
            <a:r>
              <a:rPr lang="tr-TR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bored </a:t>
            </a:r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during the lesson.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222" y="2149721"/>
            <a:ext cx="6220178" cy="38144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03937" y="6260658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2192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 </a:t>
            </a:r>
            <a:r>
              <a:rPr lang="tr-TR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interested</a:t>
            </a:r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your idea.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097" y="1853248"/>
            <a:ext cx="6051903" cy="44751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2915" y="6431484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70840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He was </a:t>
            </a:r>
            <a:r>
              <a:rPr lang="tr-TR" b="1" dirty="0">
                <a:solidFill>
                  <a:srgbClr val="FF0000"/>
                </a:solidFill>
              </a:rPr>
              <a:t>excited</a:t>
            </a:r>
            <a:r>
              <a:rPr lang="tr-TR" b="1" dirty="0">
                <a:solidFill>
                  <a:srgbClr val="FFC000"/>
                </a:solidFill>
              </a:rPr>
              <a:t> by the game ended.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4603" y="2020711"/>
            <a:ext cx="5762686" cy="383480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8677" y="6022979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5833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was very </a:t>
            </a:r>
            <a:r>
              <a:rPr lang="tr-TR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tired</a:t>
            </a:r>
            <a:r>
              <a:rPr lang="tr-TR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at the end of the journey.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956" y="2300905"/>
            <a:ext cx="5286022" cy="39594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61811" y="6260319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7060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use an adjective thats ends with </a:t>
            </a:r>
            <a:r>
              <a:rPr lang="tr-T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–ing </a:t>
            </a:r>
            <a:r>
              <a:rPr lang="tr-TR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talk about a thing or a person that makes us have a feeling.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2052918"/>
            <a:ext cx="8946541" cy="4195481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The ghost </a:t>
            </a:r>
            <a:r>
              <a:rPr lang="tr-TR" b="1" dirty="0"/>
              <a:t>was very </a:t>
            </a:r>
            <a:r>
              <a:rPr lang="tr-TR" b="1" dirty="0">
                <a:solidFill>
                  <a:srgbClr val="FF0000"/>
                </a:solidFill>
              </a:rPr>
              <a:t>frightening.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b="1" dirty="0"/>
              <a:t>The subject of the sentence(the ghost) causes the feeling.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5512" y="5841175"/>
            <a:ext cx="3859795" cy="304801"/>
          </a:xfrm>
        </p:spPr>
        <p:txBody>
          <a:bodyPr/>
          <a:lstStyle/>
          <a:p>
            <a:r>
              <a:rPr lang="en-US" b="1" dirty="0" err="1"/>
              <a:t>g.smiles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91" y="1959908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84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</TotalTime>
  <Words>293</Words>
  <Application>Microsoft Office PowerPoint</Application>
  <PresentationFormat>Personalizar</PresentationFormat>
  <Paragraphs>102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Ion</vt:lpstr>
      <vt:lpstr>ADJECTIVES: -ED or -ING</vt:lpstr>
      <vt:lpstr>We can use adjectives that end with –ed to describe people’s feelings</vt:lpstr>
      <vt:lpstr>I wasn’t nervous before the exam; I was relaxed.</vt:lpstr>
      <vt:lpstr>Were you disappointed by the film?</vt:lpstr>
      <vt:lpstr>The students are bored during the lesson.</vt:lpstr>
      <vt:lpstr>I’m interested in your idea.</vt:lpstr>
      <vt:lpstr>He was excited by the game ended.</vt:lpstr>
      <vt:lpstr>I was very tired at the end of the journey.</vt:lpstr>
      <vt:lpstr>We use an adjective thats ends with –ing to talk about a thing or a person that makes us have a feeling.</vt:lpstr>
      <vt:lpstr>The news is surprising.</vt:lpstr>
      <vt:lpstr>The journey was tiring.</vt:lpstr>
      <vt:lpstr>The end of the game was exciting.</vt:lpstr>
      <vt:lpstr>Your idea is interesting.</vt:lpstr>
      <vt:lpstr>The lesson was boring.</vt:lpstr>
      <vt:lpstr>Was the film disappointing?</vt:lpstr>
      <vt:lpstr>I went for a relaxing walk.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ADJECTIVES: -ED or -ING</dc:title>
  <dc:creator>Gülen Smiles</dc:creator>
  <cp:lastModifiedBy>Mauricio</cp:lastModifiedBy>
  <cp:revision>54</cp:revision>
  <dcterms:created xsi:type="dcterms:W3CDTF">2016-03-06T07:26:45Z</dcterms:created>
  <dcterms:modified xsi:type="dcterms:W3CDTF">2020-03-24T18:47:19Z</dcterms:modified>
</cp:coreProperties>
</file>