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57" r:id="rId4"/>
    <p:sldId id="258" r:id="rId5"/>
    <p:sldId id="264" r:id="rId6"/>
    <p:sldId id="262" r:id="rId7"/>
    <p:sldId id="261" r:id="rId8"/>
    <p:sldId id="265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9F4AE57-1538-4083-97CB-0060EA3877C7}" type="datetimeFigureOut">
              <a:rPr lang="pt-BR" smtClean="0"/>
              <a:t>28/03/2020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E278CC2-6020-4E97-9A3B-A815C91F670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F4AE57-1538-4083-97CB-0060EA3877C7}" type="datetimeFigureOut">
              <a:rPr lang="pt-BR" smtClean="0"/>
              <a:t>28/03/2020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278CC2-6020-4E97-9A3B-A815C91F670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F4AE57-1538-4083-97CB-0060EA3877C7}" type="datetimeFigureOut">
              <a:rPr lang="pt-BR" smtClean="0"/>
              <a:t>28/03/2020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278CC2-6020-4E97-9A3B-A815C91F670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F4AE57-1538-4083-97CB-0060EA3877C7}" type="datetimeFigureOut">
              <a:rPr lang="pt-BR" smtClean="0"/>
              <a:t>28/03/2020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278CC2-6020-4E97-9A3B-A815C91F6704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F4AE57-1538-4083-97CB-0060EA3877C7}" type="datetimeFigureOut">
              <a:rPr lang="pt-BR" smtClean="0"/>
              <a:t>28/03/2020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278CC2-6020-4E97-9A3B-A815C91F6704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F4AE57-1538-4083-97CB-0060EA3877C7}" type="datetimeFigureOut">
              <a:rPr lang="pt-BR" smtClean="0"/>
              <a:t>28/03/2020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278CC2-6020-4E97-9A3B-A815C91F6704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F4AE57-1538-4083-97CB-0060EA3877C7}" type="datetimeFigureOut">
              <a:rPr lang="pt-BR" smtClean="0"/>
              <a:t>28/03/2020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278CC2-6020-4E97-9A3B-A815C91F670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F4AE57-1538-4083-97CB-0060EA3877C7}" type="datetimeFigureOut">
              <a:rPr lang="pt-BR" smtClean="0"/>
              <a:t>28/03/2020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278CC2-6020-4E97-9A3B-A815C91F6704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F4AE57-1538-4083-97CB-0060EA3877C7}" type="datetimeFigureOut">
              <a:rPr lang="pt-BR" smtClean="0"/>
              <a:t>28/03/2020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278CC2-6020-4E97-9A3B-A815C91F670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9F4AE57-1538-4083-97CB-0060EA3877C7}" type="datetimeFigureOut">
              <a:rPr lang="pt-BR" smtClean="0"/>
              <a:t>28/03/2020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278CC2-6020-4E97-9A3B-A815C91F670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9F4AE57-1538-4083-97CB-0060EA3877C7}" type="datetimeFigureOut">
              <a:rPr lang="pt-BR" smtClean="0"/>
              <a:t>28/03/2020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E278CC2-6020-4E97-9A3B-A815C91F6704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9F4AE57-1538-4083-97CB-0060EA3877C7}" type="datetimeFigureOut">
              <a:rPr lang="pt-BR" smtClean="0"/>
              <a:t>28/03/2020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E278CC2-6020-4E97-9A3B-A815C91F6704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14348" y="571480"/>
            <a:ext cx="7929618" cy="4429156"/>
          </a:xfrm>
        </p:spPr>
        <p:txBody>
          <a:bodyPr>
            <a:normAutofit/>
          </a:bodyPr>
          <a:lstStyle/>
          <a:p>
            <a:pPr fontAlgn="t"/>
            <a:r>
              <a:rPr lang="pt-BR" sz="2100" b="1" dirty="0" smtClean="0">
                <a:latin typeface="Arial" pitchFamily="34" charset="0"/>
              </a:rPr>
              <a:t>COLÉGIO SANTÍSSIMO SACRAMENTO</a:t>
            </a:r>
            <a:endParaRPr lang="pt-BR" sz="2100" dirty="0" smtClean="0">
              <a:latin typeface="Arial" pitchFamily="34" charset="0"/>
            </a:endParaRPr>
          </a:p>
          <a:p>
            <a:pPr fontAlgn="t"/>
            <a:r>
              <a:rPr lang="pt-BR" sz="2100" b="1" dirty="0" smtClean="0">
                <a:latin typeface="Arial" pitchFamily="34" charset="0"/>
              </a:rPr>
              <a:t>EVANGELIZAMOS EDUCANDO A PARTIR DA EUCARISTIA</a:t>
            </a:r>
            <a:endParaRPr lang="pt-BR" sz="2100" dirty="0" smtClean="0">
              <a:latin typeface="Arial" pitchFamily="34" charset="0"/>
            </a:endParaRPr>
          </a:p>
          <a:p>
            <a:pPr fontAlgn="t"/>
            <a:endParaRPr lang="pt-BR" sz="2100" dirty="0" smtClean="0">
              <a:latin typeface="Arial" pitchFamily="34" charset="0"/>
            </a:endParaRPr>
          </a:p>
          <a:p>
            <a:pPr fontAlgn="t"/>
            <a:r>
              <a:rPr lang="pt-BR" sz="2100" dirty="0" smtClean="0">
                <a:latin typeface="Arial" pitchFamily="34" charset="0"/>
              </a:rPr>
              <a:t>Data</a:t>
            </a:r>
            <a:r>
              <a:rPr lang="pt-BR" sz="2100" dirty="0" smtClean="0">
                <a:latin typeface="Arial" pitchFamily="34" charset="0"/>
              </a:rPr>
              <a:t>: 30/03/2020</a:t>
            </a:r>
          </a:p>
          <a:p>
            <a:pPr fontAlgn="t"/>
            <a:r>
              <a:rPr lang="pt-BR" sz="2100" dirty="0" smtClean="0">
                <a:latin typeface="Arial" pitchFamily="34" charset="0"/>
              </a:rPr>
              <a:t>Série: 6º ano  </a:t>
            </a:r>
            <a:r>
              <a:rPr lang="pt-BR" sz="2100" dirty="0" smtClean="0">
                <a:latin typeface="Arial" pitchFamily="34" charset="0"/>
              </a:rPr>
              <a:t>/Turmas</a:t>
            </a:r>
            <a:r>
              <a:rPr lang="pt-BR" sz="2100" dirty="0" smtClean="0">
                <a:latin typeface="Arial" pitchFamily="34" charset="0"/>
              </a:rPr>
              <a:t>: A, B, C e D                                    Unidade:  I           </a:t>
            </a:r>
          </a:p>
          <a:p>
            <a:pPr fontAlgn="t"/>
            <a:r>
              <a:rPr lang="pt-BR" sz="2100" dirty="0" smtClean="0">
                <a:latin typeface="Arial" pitchFamily="34" charset="0"/>
              </a:rPr>
              <a:t>Professora: Adriana Nascimento </a:t>
            </a:r>
          </a:p>
          <a:p>
            <a:pPr fontAlgn="t"/>
            <a:r>
              <a:rPr lang="pt-BR" sz="2100" dirty="0" smtClean="0">
                <a:latin typeface="Arial" pitchFamily="34" charset="0"/>
              </a:rPr>
              <a:t>Disciplinas : </a:t>
            </a:r>
            <a:r>
              <a:rPr lang="pt-BR" sz="2100" dirty="0" smtClean="0">
                <a:latin typeface="Arial" pitchFamily="34" charset="0"/>
              </a:rPr>
              <a:t>Matemática </a:t>
            </a:r>
            <a:r>
              <a:rPr lang="pt-BR" sz="2100" dirty="0" smtClean="0">
                <a:latin typeface="Arial" pitchFamily="34" charset="0"/>
              </a:rPr>
              <a:t>e </a:t>
            </a:r>
            <a:r>
              <a:rPr lang="pt-BR" sz="2100" dirty="0" smtClean="0">
                <a:latin typeface="Arial" pitchFamily="34" charset="0"/>
              </a:rPr>
              <a:t>Geometria</a:t>
            </a:r>
            <a:endParaRPr lang="pt-BR" sz="2100" dirty="0" smtClean="0">
              <a:latin typeface="Arial" pitchFamily="34" charset="0"/>
            </a:endParaRPr>
          </a:p>
          <a:p>
            <a:endParaRPr lang="pt-BR" dirty="0"/>
          </a:p>
        </p:txBody>
      </p:sp>
      <p:pic>
        <p:nvPicPr>
          <p:cNvPr id="4" name="Imagem 3"/>
          <p:cNvPicPr/>
          <p:nvPr/>
        </p:nvPicPr>
        <p:blipFill>
          <a:blip r:embed="rId2"/>
          <a:srcRect l="14546" r="17273"/>
          <a:stretch>
            <a:fillRect/>
          </a:stretch>
        </p:blipFill>
        <p:spPr bwMode="auto">
          <a:xfrm>
            <a:off x="1000100" y="1643050"/>
            <a:ext cx="1928826" cy="26432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pt-BR" b="1" dirty="0" smtClean="0"/>
              <a:t>Geometria</a:t>
            </a:r>
            <a:r>
              <a:rPr lang="pt-BR" dirty="0" smtClean="0"/>
              <a:t> é uma palavra de origem grega que significa: “</a:t>
            </a:r>
            <a:r>
              <a:rPr lang="pt-BR" dirty="0" err="1" smtClean="0"/>
              <a:t>geo</a:t>
            </a:r>
            <a:r>
              <a:rPr lang="pt-BR" dirty="0" smtClean="0"/>
              <a:t>”, terra, e “</a:t>
            </a:r>
            <a:r>
              <a:rPr lang="pt-BR" dirty="0" err="1" smtClean="0"/>
              <a:t>metria</a:t>
            </a:r>
            <a:r>
              <a:rPr lang="pt-BR" dirty="0" smtClean="0"/>
              <a:t>”, que vem da palavra “</a:t>
            </a:r>
            <a:r>
              <a:rPr lang="pt-BR" dirty="0" err="1" smtClean="0"/>
              <a:t>métron</a:t>
            </a:r>
            <a:r>
              <a:rPr lang="pt-BR" dirty="0" smtClean="0"/>
              <a:t>” e significa medir. Sendo assim, a Geometria é uma ciência que se dedica a estudar as medidas das formas de figuras planas ou espaciais, bem como sobre a posição relativa das figuras no espaço e suas propriedades.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pt-BR" dirty="0" smtClean="0"/>
              <a:t> SUA ORIGEM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sz="3100" b="1" dirty="0" smtClean="0"/>
              <a:t>→ </a:t>
            </a:r>
            <a:r>
              <a:rPr lang="pt-BR" sz="3100" b="1" dirty="0" smtClean="0"/>
              <a:t>Figuras Geométricas: planas e não – planas</a:t>
            </a:r>
          </a:p>
          <a:p>
            <a:endParaRPr lang="pt-BR" dirty="0" smtClean="0"/>
          </a:p>
          <a:p>
            <a:r>
              <a:rPr lang="pt-BR" dirty="0" smtClean="0"/>
              <a:t>Elementos básicos da Geometria: ponto, reta e plano.</a:t>
            </a:r>
            <a:endParaRPr lang="pt-BR" dirty="0" smtClean="0"/>
          </a:p>
          <a:p>
            <a:r>
              <a:rPr lang="pt-BR" dirty="0" smtClean="0"/>
              <a:t>→ Ponto</a:t>
            </a:r>
          </a:p>
          <a:p>
            <a:r>
              <a:rPr lang="pt-BR" dirty="0" smtClean="0"/>
              <a:t>→ Reta</a:t>
            </a:r>
          </a:p>
          <a:p>
            <a:r>
              <a:rPr lang="pt-BR" dirty="0" smtClean="0"/>
              <a:t>→ Plano</a:t>
            </a:r>
          </a:p>
          <a:p>
            <a:endParaRPr lang="pt-BR" dirty="0" smtClean="0"/>
          </a:p>
          <a:p>
            <a:r>
              <a:rPr lang="pt-BR" dirty="0" smtClean="0"/>
              <a:t>→ Posições relativas entre reta e plano</a:t>
            </a:r>
          </a:p>
          <a:p>
            <a:r>
              <a:rPr lang="pt-BR" dirty="0" smtClean="0"/>
              <a:t>→ </a:t>
            </a:r>
            <a:r>
              <a:rPr lang="pt-BR" dirty="0" smtClean="0"/>
              <a:t>Posições relativas entre retas</a:t>
            </a:r>
          </a:p>
          <a:p>
            <a:pPr>
              <a:buNone/>
            </a:pPr>
            <a:r>
              <a:rPr lang="pt-BR" dirty="0" smtClean="0"/>
              <a:t> </a:t>
            </a:r>
          </a:p>
          <a:p>
            <a:r>
              <a:rPr lang="pt-BR" dirty="0" smtClean="0"/>
              <a:t>Ângulos</a:t>
            </a:r>
          </a:p>
          <a:p>
            <a:endParaRPr lang="pt-BR" dirty="0" smtClean="0"/>
          </a:p>
          <a:p>
            <a:r>
              <a:rPr lang="pt-BR" dirty="0" smtClean="0"/>
              <a:t>Polígonos e perímetro.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buFont typeface="Wingdings" pitchFamily="2" charset="2"/>
              <a:buChar char="q"/>
            </a:pPr>
            <a:r>
              <a:rPr lang="pt-BR" dirty="0" smtClean="0"/>
              <a:t>Vamos estudar?</a:t>
            </a:r>
            <a:br>
              <a:rPr lang="pt-BR" dirty="0" smtClean="0"/>
            </a:br>
            <a:r>
              <a:rPr lang="pt-BR" dirty="0" smtClean="0"/>
              <a:t>Introdução à Geometria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642910" y="1000108"/>
            <a:ext cx="8072494" cy="5214974"/>
          </a:xfrm>
        </p:spPr>
        <p:txBody>
          <a:bodyPr>
            <a:noAutofit/>
          </a:bodyPr>
          <a:lstStyle/>
          <a:p>
            <a:pPr marL="624078" indent="-514350" algn="just">
              <a:lnSpc>
                <a:spcPct val="250000"/>
              </a:lnSpc>
              <a:spcBef>
                <a:spcPts val="0"/>
              </a:spcBef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         As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pt-BR" sz="1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dimensões do espaço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 estão 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ligadas à menor quantidade de medidas que podem ser feitas em uma </a:t>
            </a: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figura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geométrica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 para obter informações completas sobre o seu 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tamanho seja elas planas ou não-planas(ou espaciais).</a:t>
            </a: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 marL="624078" indent="-514350" algn="just">
              <a:lnSpc>
                <a:spcPct val="25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Figuras planas</a:t>
            </a: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pt-BR" sz="1800" b="1" dirty="0" smtClean="0"/>
              <a:t> </a:t>
            </a:r>
            <a:r>
              <a:rPr lang="pt-BR" sz="1800" dirty="0" smtClean="0"/>
              <a:t>uma </a:t>
            </a:r>
            <a:r>
              <a:rPr lang="pt-BR" sz="1800" dirty="0" smtClean="0"/>
              <a:t>figura é chamada de plana quando </a:t>
            </a:r>
            <a:r>
              <a:rPr lang="pt-BR" sz="1800" dirty="0" smtClean="0"/>
              <a:t>todos os seus pontos internos pertencem a um mesmo plano. Exemplos: o quadrado, o triângulo, o círculo entre outros.</a:t>
            </a:r>
            <a:endParaRPr lang="pt-BR" sz="1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86808" cy="857256"/>
          </a:xfrm>
        </p:spPr>
        <p:txBody>
          <a:bodyPr>
            <a:normAutofit fontScale="90000"/>
          </a:bodyPr>
          <a:lstStyle/>
          <a:p>
            <a:r>
              <a:rPr lang="pt-BR" sz="4400" dirty="0" smtClean="0"/>
              <a:t>→ </a:t>
            </a:r>
            <a:r>
              <a:rPr lang="pt-BR" sz="3100" dirty="0" smtClean="0"/>
              <a:t>Figuras Geométricas: planas e não – </a:t>
            </a:r>
            <a:r>
              <a:rPr lang="pt-BR" sz="3100" dirty="0" smtClean="0"/>
              <a:t>planas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214282" y="428604"/>
            <a:ext cx="8515352" cy="607223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 Figuras não-planas (ou espaciais):</a:t>
            </a:r>
            <a:r>
              <a:rPr lang="pt-BR" sz="2800" dirty="0" smtClean="0"/>
              <a:t> </a:t>
            </a:r>
            <a:r>
              <a:rPr lang="pt-BR" sz="2800" dirty="0" smtClean="0"/>
              <a:t>Uma figura é chamada de </a:t>
            </a:r>
            <a:r>
              <a:rPr lang="pt-BR" sz="2800" dirty="0" smtClean="0"/>
              <a:t>não plana </a:t>
            </a:r>
            <a:r>
              <a:rPr lang="pt-BR" sz="2800" dirty="0" smtClean="0"/>
              <a:t>quando </a:t>
            </a:r>
            <a:r>
              <a:rPr lang="pt-BR" sz="2800" dirty="0" smtClean="0"/>
              <a:t>nem todos </a:t>
            </a:r>
            <a:r>
              <a:rPr lang="pt-BR" sz="2800" dirty="0" smtClean="0"/>
              <a:t>os seus pontos internos pertencem a um mesmo plano. Exemplos: o </a:t>
            </a:r>
            <a:r>
              <a:rPr lang="pt-BR" sz="2800" dirty="0" smtClean="0"/>
              <a:t>cubo, o paralelepípedo, a pirâmide, o cone e entre </a:t>
            </a:r>
            <a:r>
              <a:rPr lang="pt-BR" sz="2800" dirty="0" smtClean="0"/>
              <a:t>outros.</a:t>
            </a:r>
            <a:r>
              <a:rPr lang="pt-BR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3600" dirty="0" smtClean="0">
                <a:latin typeface="Arial" pitchFamily="34" charset="0"/>
                <a:cs typeface="Arial" pitchFamily="34" charset="0"/>
              </a:rPr>
            </a:br>
            <a:endParaRPr lang="pt-BR" sz="3600" dirty="0"/>
          </a:p>
        </p:txBody>
      </p:sp>
      <p:pic>
        <p:nvPicPr>
          <p:cNvPr id="39938" name="Picture 2" descr="https://s5.static.brasilescola.uol.com.br/img/2018/02/figuras-tridimensionai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89520" y="4643445"/>
            <a:ext cx="3697256" cy="17418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68940"/>
          </a:xfrm>
        </p:spPr>
        <p:txBody>
          <a:bodyPr>
            <a:normAutofit fontScale="90000"/>
          </a:bodyPr>
          <a:lstStyle/>
          <a:p>
            <a:pPr algn="just">
              <a:lnSpc>
                <a:spcPct val="200000"/>
              </a:lnSpc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ELEMENTOS BÁSICOS DA GEOMETRIA: PONTO, RETA E PLANO</a:t>
            </a:r>
            <a:r>
              <a:rPr lang="pt-BR" sz="2400" dirty="0" smtClean="0"/>
              <a:t>. </a:t>
            </a:r>
            <a:br>
              <a:rPr lang="pt-BR" sz="2400" dirty="0" smtClean="0"/>
            </a:b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>        </a:t>
            </a:r>
            <a:r>
              <a:rPr lang="pt-BR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Assim</a:t>
            </a:r>
            <a:r>
              <a:rPr lang="pt-BR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como não é possível </a:t>
            </a:r>
            <a:r>
              <a:rPr lang="pt-BR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obter</a:t>
            </a:r>
            <a:r>
              <a:rPr lang="pt-BR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comprimento, largura ou profundidade de um </a:t>
            </a:r>
            <a:r>
              <a:rPr lang="pt-BR" sz="24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ponto</a:t>
            </a:r>
            <a:r>
              <a:rPr lang="pt-BR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ele é uma figura geométrica de dimensão zero </a:t>
            </a:r>
            <a:r>
              <a:rPr lang="pt-BR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representadas também, pelas </a:t>
            </a:r>
            <a:r>
              <a:rPr lang="pt-BR" sz="2400" b="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letras maiúsculas do </a:t>
            </a:r>
            <a:r>
              <a:rPr lang="pt-BR" sz="2400" b="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nosso alfabeto</a:t>
            </a:r>
            <a:r>
              <a:rPr lang="pt-BR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Exemplos: a estrela no céu, o ponto </a:t>
            </a:r>
            <a:r>
              <a:rPr lang="pt-BR" sz="2400" b="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pt-BR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...e assim por diante.</a:t>
            </a:r>
            <a:endParaRPr lang="pt-BR" sz="24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28596" y="357166"/>
            <a:ext cx="8229600" cy="5643602"/>
          </a:xfrm>
        </p:spPr>
        <p:txBody>
          <a:bodyPr>
            <a:normAutofit fontScale="32500" lnSpcReduction="20000"/>
          </a:bodyPr>
          <a:lstStyle/>
          <a:p>
            <a:pPr marL="624078" indent="-514350" algn="just">
              <a:lnSpc>
                <a:spcPct val="220000"/>
              </a:lnSpc>
              <a:spcBef>
                <a:spcPts val="0"/>
              </a:spcBef>
              <a:buNone/>
            </a:pPr>
            <a:r>
              <a:rPr lang="pt-BR" sz="5600" dirty="0" smtClean="0">
                <a:latin typeface="Arial" pitchFamily="34" charset="0"/>
                <a:cs typeface="Arial" pitchFamily="34" charset="0"/>
              </a:rPr>
              <a:t>         A</a:t>
            </a:r>
            <a:r>
              <a:rPr lang="pt-BR" sz="56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pt-BR" sz="5600" b="1" dirty="0" smtClean="0">
                <a:latin typeface="Arial" pitchFamily="34" charset="0"/>
                <a:cs typeface="Arial" pitchFamily="34" charset="0"/>
              </a:rPr>
              <a:t>reta</a:t>
            </a:r>
            <a:r>
              <a:rPr lang="pt-BR" sz="5600" dirty="0" smtClean="0">
                <a:latin typeface="Arial" pitchFamily="34" charset="0"/>
                <a:cs typeface="Arial" pitchFamily="34" charset="0"/>
              </a:rPr>
              <a:t>, por </a:t>
            </a:r>
            <a:r>
              <a:rPr lang="pt-BR" sz="5600" dirty="0" smtClean="0">
                <a:latin typeface="Arial" pitchFamily="34" charset="0"/>
                <a:cs typeface="Arial" pitchFamily="34" charset="0"/>
              </a:rPr>
              <a:t>sua vez, é </a:t>
            </a:r>
            <a:r>
              <a:rPr lang="pt-BR" sz="5600" dirty="0" smtClean="0">
                <a:latin typeface="Arial" pitchFamily="34" charset="0"/>
                <a:cs typeface="Arial" pitchFamily="34" charset="0"/>
              </a:rPr>
              <a:t>representada também </a:t>
            </a:r>
            <a:r>
              <a:rPr lang="pt-BR" sz="5600" dirty="0" smtClean="0">
                <a:latin typeface="Arial" pitchFamily="34" charset="0"/>
                <a:cs typeface="Arial" pitchFamily="34" charset="0"/>
              </a:rPr>
              <a:t>por </a:t>
            </a:r>
            <a:r>
              <a:rPr lang="pt-BR" sz="5600" u="sng" dirty="0" smtClean="0">
                <a:latin typeface="Arial" pitchFamily="34" charset="0"/>
                <a:cs typeface="Arial" pitchFamily="34" charset="0"/>
              </a:rPr>
              <a:t>letras </a:t>
            </a:r>
            <a:r>
              <a:rPr lang="pt-BR" sz="5600" i="1" u="sng" dirty="0" smtClean="0">
                <a:latin typeface="Arial" pitchFamily="34" charset="0"/>
                <a:cs typeface="Arial" pitchFamily="34" charset="0"/>
              </a:rPr>
              <a:t>minúsculas do nosso alfabeto</a:t>
            </a:r>
            <a:r>
              <a:rPr lang="pt-BR" sz="5600" dirty="0" smtClean="0">
                <a:latin typeface="Arial" pitchFamily="34" charset="0"/>
                <a:cs typeface="Arial" pitchFamily="34" charset="0"/>
              </a:rPr>
              <a:t>. A reta também pode ser considerada um espaço dentro do qual podem ser definidas algumas figuras geométricas de uma dimensão: a </a:t>
            </a:r>
            <a:r>
              <a:rPr lang="pt-BR" sz="5600" dirty="0" err="1" smtClean="0">
                <a:latin typeface="Arial" pitchFamily="34" charset="0"/>
                <a:cs typeface="Arial" pitchFamily="34" charset="0"/>
              </a:rPr>
              <a:t>semirreta</a:t>
            </a:r>
            <a:r>
              <a:rPr lang="pt-BR" sz="5600" dirty="0" smtClean="0">
                <a:latin typeface="Arial" pitchFamily="34" charset="0"/>
                <a:cs typeface="Arial" pitchFamily="34" charset="0"/>
              </a:rPr>
              <a:t> e o segmento de </a:t>
            </a:r>
            <a:r>
              <a:rPr lang="pt-BR" sz="5600" dirty="0" smtClean="0">
                <a:latin typeface="Arial" pitchFamily="34" charset="0"/>
                <a:cs typeface="Arial" pitchFamily="34" charset="0"/>
              </a:rPr>
              <a:t>reta. Exemplos : uma corda bem esticada, a reta </a:t>
            </a:r>
            <a:r>
              <a:rPr lang="pt-BR" sz="5600" i="1" u="sng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pt-BR" sz="5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624078" indent="-514350" algn="just">
              <a:lnSpc>
                <a:spcPct val="220000"/>
              </a:lnSpc>
              <a:spcBef>
                <a:spcPts val="0"/>
              </a:spcBef>
              <a:buNone/>
            </a:pPr>
            <a:r>
              <a:rPr lang="pt-BR" sz="5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5600" dirty="0" smtClean="0">
                <a:latin typeface="Arial" pitchFamily="34" charset="0"/>
                <a:cs typeface="Arial" pitchFamily="34" charset="0"/>
              </a:rPr>
              <a:t>         </a:t>
            </a:r>
            <a:r>
              <a:rPr lang="pt-BR" sz="5600" dirty="0" smtClean="0"/>
              <a:t>O</a:t>
            </a:r>
            <a:r>
              <a:rPr lang="pt-BR" sz="5600" dirty="0" smtClean="0"/>
              <a:t> </a:t>
            </a:r>
            <a:r>
              <a:rPr lang="pt-BR" sz="5600" b="1" dirty="0" smtClean="0"/>
              <a:t>plano</a:t>
            </a:r>
            <a:r>
              <a:rPr lang="pt-BR" sz="5600" dirty="0" smtClean="0"/>
              <a:t> é uma figura geométrica que possui duas </a:t>
            </a:r>
            <a:r>
              <a:rPr lang="pt-BR" sz="5600" b="1" dirty="0" smtClean="0"/>
              <a:t>dimensões</a:t>
            </a:r>
            <a:r>
              <a:rPr lang="pt-BR" sz="5600" dirty="0" smtClean="0"/>
              <a:t>, pois tem </a:t>
            </a:r>
            <a:r>
              <a:rPr lang="pt-BR" sz="5600" b="1" dirty="0" smtClean="0"/>
              <a:t>comprimento</a:t>
            </a:r>
            <a:r>
              <a:rPr lang="pt-BR" sz="5600" dirty="0" smtClean="0"/>
              <a:t> e </a:t>
            </a:r>
            <a:r>
              <a:rPr lang="pt-BR" sz="5600" b="1" dirty="0" smtClean="0"/>
              <a:t>largura</a:t>
            </a:r>
            <a:r>
              <a:rPr lang="pt-BR" sz="5600" dirty="0" smtClean="0"/>
              <a:t> infinitos, mas é impossível medir sua </a:t>
            </a:r>
            <a:r>
              <a:rPr lang="pt-BR" sz="5600" b="1" dirty="0" smtClean="0"/>
              <a:t>profundidade</a:t>
            </a:r>
            <a:r>
              <a:rPr lang="pt-BR" sz="5600" dirty="0" smtClean="0"/>
              <a:t>, porque ele não a possui. O plano é </a:t>
            </a:r>
            <a:r>
              <a:rPr lang="pt-BR" sz="5600" dirty="0" smtClean="0"/>
              <a:t>representado também </a:t>
            </a:r>
            <a:r>
              <a:rPr lang="pt-BR" sz="5600" dirty="0" smtClean="0"/>
              <a:t>pela </a:t>
            </a:r>
            <a:r>
              <a:rPr lang="pt-BR" sz="5600" i="1" u="sng" dirty="0" smtClean="0"/>
              <a:t>letras minúsculas </a:t>
            </a:r>
            <a:r>
              <a:rPr lang="pt-BR" sz="5600" i="1" u="sng" dirty="0" smtClean="0"/>
              <a:t>do nosso </a:t>
            </a:r>
            <a:r>
              <a:rPr lang="pt-BR" sz="5600" i="1" u="sng" dirty="0" err="1" smtClean="0"/>
              <a:t>alabeto</a:t>
            </a:r>
            <a:r>
              <a:rPr lang="pt-BR" sz="5600" i="1" u="sng" dirty="0" smtClean="0"/>
              <a:t> </a:t>
            </a:r>
            <a:r>
              <a:rPr lang="pt-BR" sz="5600" i="1" u="sng" dirty="0" smtClean="0"/>
              <a:t>grego</a:t>
            </a:r>
            <a:r>
              <a:rPr lang="pt-BR" sz="5600" dirty="0" smtClean="0"/>
              <a:t>. Exemplos: o piso da sua  casa, o plano </a:t>
            </a:r>
            <a:r>
              <a:rPr lang="el-GR" sz="5600" u="sng" dirty="0" smtClean="0"/>
              <a:t>α</a:t>
            </a:r>
            <a:r>
              <a:rPr lang="pt-BR" sz="5600" dirty="0" smtClean="0"/>
              <a:t> (plano “alfa”). </a:t>
            </a:r>
            <a:endParaRPr lang="pt-BR" sz="5600" dirty="0" smtClean="0"/>
          </a:p>
          <a:p>
            <a:pPr algn="just">
              <a:lnSpc>
                <a:spcPct val="220000"/>
              </a:lnSpc>
              <a:spcBef>
                <a:spcPts val="0"/>
              </a:spcBef>
            </a:pPr>
            <a:endParaRPr lang="pt-BR" dirty="0" smtClean="0"/>
          </a:p>
          <a:p>
            <a:pPr algn="just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571472" y="214290"/>
            <a:ext cx="8143932" cy="5572164"/>
          </a:xfrm>
        </p:spPr>
        <p:txBody>
          <a:bodyPr>
            <a:normAutofit/>
          </a:bodyPr>
          <a:lstStyle/>
          <a:p>
            <a:pPr algn="r"/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/>
              <a:t>	Assim, com o que foi visto inicialmente até aqui complemente os </a:t>
            </a:r>
            <a:r>
              <a:rPr lang="pt-BR" sz="3600" smtClean="0"/>
              <a:t>seus estudos:com </a:t>
            </a:r>
            <a:r>
              <a:rPr lang="pt-BR" sz="3600" dirty="0" smtClean="0"/>
              <a:t>a leitura e </a:t>
            </a:r>
            <a:r>
              <a:rPr lang="pt-BR" sz="3600" smtClean="0"/>
              <a:t>exercícios nos </a:t>
            </a:r>
            <a:r>
              <a:rPr lang="pt-BR" sz="3600" dirty="0" smtClean="0"/>
              <a:t>seus materiais didáticos (livro e caderno de atividades).</a:t>
            </a:r>
            <a:br>
              <a:rPr lang="pt-BR" sz="3600" dirty="0" smtClean="0"/>
            </a:br>
            <a:r>
              <a:rPr lang="pt-BR" sz="3600" dirty="0" smtClean="0"/>
              <a:t>                  </a:t>
            </a:r>
            <a:br>
              <a:rPr lang="pt-BR" sz="3600" dirty="0" smtClean="0"/>
            </a:br>
            <a:r>
              <a:rPr lang="pt-BR" sz="3600" dirty="0" smtClean="0"/>
              <a:t> Um cheiro e até BREVE!</a:t>
            </a:r>
            <a:endParaRPr lang="pt-B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122</TotalTime>
  <Words>157</Words>
  <Application>Microsoft Office PowerPoint</Application>
  <PresentationFormat>Apresentação na tela (4:3)</PresentationFormat>
  <Paragraphs>31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Concurso</vt:lpstr>
      <vt:lpstr>Slide 1</vt:lpstr>
      <vt:lpstr> SUA ORIGEM</vt:lpstr>
      <vt:lpstr>Vamos estudar? Introdução à Geometria</vt:lpstr>
      <vt:lpstr>→ Figuras Geométricas: planas e não – planas</vt:lpstr>
      <vt:lpstr> Figuras não-planas (ou espaciais): Uma figura é chamada de não plana quando nem todos os seus pontos internos pertencem a um mesmo plano. Exemplos: o cubo, o paralelepípedo, a pirâmide, o cone e entre outros. </vt:lpstr>
      <vt:lpstr>ELEMENTOS BÁSICOS DA GEOMETRIA: PONTO, RETA E PLANO.           Assim, como não é possível  obter comprimento, largura ou profundidade de um ponto, ele é uma figura geométrica de dimensão zero representadas também, pelas letras maiúsculas do nosso alfabeto. Exemplos: a estrela no céu, o ponto A...e assim por diante.</vt:lpstr>
      <vt:lpstr>Slide 7</vt:lpstr>
      <vt:lpstr>  Assim, com o que foi visto inicialmente até aqui complemente os seus estudos:com a leitura e exercícios nos seus materiais didáticos (livro e caderno de atividades).                     Um cheiro e até BREVE!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ADRIANA</dc:creator>
  <cp:lastModifiedBy>ADRIANA</cp:lastModifiedBy>
  <cp:revision>33</cp:revision>
  <dcterms:created xsi:type="dcterms:W3CDTF">2020-03-28T19:09:26Z</dcterms:created>
  <dcterms:modified xsi:type="dcterms:W3CDTF">2020-03-28T21:11:48Z</dcterms:modified>
</cp:coreProperties>
</file>