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61" r:id="rId10"/>
    <p:sldId id="262" r:id="rId11"/>
    <p:sldId id="263" r:id="rId12"/>
    <p:sldId id="264" r:id="rId13"/>
    <p:sldId id="280" r:id="rId14"/>
    <p:sldId id="265" r:id="rId15"/>
    <p:sldId id="266" r:id="rId16"/>
    <p:sldId id="277" r:id="rId17"/>
    <p:sldId id="278" r:id="rId18"/>
    <p:sldId id="279" r:id="rId19"/>
    <p:sldId id="268" r:id="rId20"/>
    <p:sldId id="267" r:id="rId21"/>
    <p:sldId id="269" r:id="rId22"/>
    <p:sldId id="270" r:id="rId23"/>
    <p:sldId id="271" r:id="rId24"/>
    <p:sldId id="272" r:id="rId25"/>
    <p:sldId id="273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85" r:id="rId34"/>
    <p:sldId id="286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18088" y="6067604"/>
            <a:ext cx="8045373" cy="742279"/>
          </a:xfrm>
        </p:spPr>
        <p:txBody>
          <a:bodyPr>
            <a:normAutofit lnSpcReduction="10000"/>
          </a:bodyPr>
          <a:lstStyle/>
          <a:p>
            <a:pPr algn="r"/>
            <a:r>
              <a:rPr lang="pt-BR" dirty="0" err="1" smtClean="0"/>
              <a:t>PROFª</a:t>
            </a:r>
            <a:r>
              <a:rPr lang="pt-BR" dirty="0" smtClean="0"/>
              <a:t> KAMILLY    HISTÓRIA </a:t>
            </a:r>
          </a:p>
          <a:p>
            <a:pPr algn="r"/>
            <a:r>
              <a:rPr lang="pt-BR" dirty="0" smtClean="0"/>
              <a:t>I TRIMESTRE    1º ANO EM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323" t="29534" r="39045" b="9375"/>
          <a:stretch/>
        </p:blipFill>
        <p:spPr>
          <a:xfrm>
            <a:off x="3421397" y="531498"/>
            <a:ext cx="7117661" cy="5357546"/>
          </a:xfrm>
          <a:prstGeom prst="rect">
            <a:avLst/>
          </a:prstGeom>
        </p:spPr>
      </p:pic>
      <p:pic>
        <p:nvPicPr>
          <p:cNvPr id="1026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r="17273"/>
          <a:stretch>
            <a:fillRect/>
          </a:stretch>
        </p:blipFill>
        <p:spPr bwMode="auto">
          <a:xfrm>
            <a:off x="1854557" y="320540"/>
            <a:ext cx="1146219" cy="167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" descr="C:\Users\CSSS Lidiane\Downloads\Logo CSSS Antigo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7" y="320540"/>
            <a:ext cx="1157510" cy="168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pt-BR" dirty="0"/>
              <a:t>Uma descoberta importante nesse período foi </a:t>
            </a:r>
            <a:r>
              <a:rPr lang="pt-BR" b="1" dirty="0"/>
              <a:t>domínio do</a:t>
            </a:r>
            <a:r>
              <a:rPr lang="pt-BR" dirty="0"/>
              <a:t> </a:t>
            </a:r>
            <a:r>
              <a:rPr lang="pt-BR" b="1" dirty="0"/>
              <a:t>fogo</a:t>
            </a:r>
            <a:r>
              <a:rPr lang="pt-BR" dirty="0"/>
              <a:t>. Estima-se que o fogo passou a ser controlado pela humanidade há 500 mil anos, na África oriental</a:t>
            </a:r>
            <a:r>
              <a:rPr lang="pt-BR" dirty="0" smtClean="0"/>
              <a:t>.</a:t>
            </a:r>
          </a:p>
          <a:p>
            <a:pPr marL="0" indent="0" algn="just" fontAlgn="base">
              <a:buNone/>
            </a:pPr>
            <a:endParaRPr lang="pt-BR" dirty="0"/>
          </a:p>
          <a:p>
            <a:pPr algn="just" fontAlgn="base"/>
            <a:r>
              <a:rPr lang="pt-BR" dirty="0"/>
              <a:t>Com seu controle, os grupos passaram a se aquecer do frio, a cozinhar alimentos, defender-se dos animais ferozes, iluminar a noite etc.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90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neolítico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1678" y="1416677"/>
            <a:ext cx="10178322" cy="522882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Teve início em mais ou menos 10.000 a.C. e se prolongou até mais ou menos 5.000 a.C. No Período Neolítico,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humanos aprenderam a domesticar os animais e a praticar a agricultura, isto é, a cultivar os alimentos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No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Crescente Fértil </a:t>
            </a:r>
            <a:r>
              <a:rPr lang="pt-BR" dirty="0"/>
              <a:t>(11.000 </a:t>
            </a:r>
            <a:r>
              <a:rPr lang="pt-BR" dirty="0" err="1"/>
              <a:t>aC</a:t>
            </a:r>
            <a:r>
              <a:rPr lang="pt-BR" dirty="0"/>
              <a:t>), nas bacias do </a:t>
            </a:r>
            <a:r>
              <a:rPr lang="pt-BR" dirty="0" err="1"/>
              <a:t>Yangtze</a:t>
            </a:r>
            <a:r>
              <a:rPr lang="pt-BR" dirty="0"/>
              <a:t> e do Rio Amarelo (9.000 </a:t>
            </a:r>
            <a:r>
              <a:rPr lang="pt-BR" dirty="0" err="1"/>
              <a:t>aC</a:t>
            </a:r>
            <a:r>
              <a:rPr lang="pt-BR" dirty="0"/>
              <a:t>), nas Terras Altas da Nova Guiné (9.000-6.000 </a:t>
            </a:r>
            <a:r>
              <a:rPr lang="pt-BR" dirty="0" err="1"/>
              <a:t>aC</a:t>
            </a:r>
            <a:r>
              <a:rPr lang="pt-BR" dirty="0"/>
              <a:t>), no México Central (5.000-4.000 </a:t>
            </a:r>
            <a:r>
              <a:rPr lang="pt-BR" dirty="0" err="1"/>
              <a:t>aC</a:t>
            </a:r>
            <a:r>
              <a:rPr lang="pt-BR" dirty="0"/>
              <a:t>), no Norte da América do Sul (5.000-4.000 </a:t>
            </a:r>
            <a:r>
              <a:rPr lang="pt-BR" dirty="0" err="1"/>
              <a:t>aC</a:t>
            </a:r>
            <a:r>
              <a:rPr lang="pt-BR" dirty="0"/>
              <a:t>), na África subsaariana (5.000-4.000 </a:t>
            </a:r>
            <a:r>
              <a:rPr lang="pt-BR" dirty="0" err="1"/>
              <a:t>aC</a:t>
            </a:r>
            <a:r>
              <a:rPr lang="pt-BR" dirty="0"/>
              <a:t>) e na América do Norte Oriental (4.000-3.000 </a:t>
            </a:r>
            <a:r>
              <a:rPr lang="pt-BR" dirty="0" err="1"/>
              <a:t>aC</a:t>
            </a:r>
            <a:r>
              <a:rPr lang="pt-BR" dirty="0"/>
              <a:t>) o homem aprendeu a cultivar a terra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Além disso, nesse período, eles passaram a dominar a </a:t>
            </a:r>
            <a:r>
              <a:rPr lang="pt-BR" b="1" dirty="0"/>
              <a:t>técnica de polir a pedra</a:t>
            </a:r>
            <a:r>
              <a:rPr lang="pt-BR" dirty="0"/>
              <a:t> para a fabricação de instrumentos. Por isso, esse período é conhecido também como a </a:t>
            </a:r>
            <a:r>
              <a:rPr lang="pt-BR" b="1" dirty="0"/>
              <a:t>Idade da Pedra Polida.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38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neolí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8" y="609711"/>
            <a:ext cx="9323276" cy="61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2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Vênus de Willendorf: a cabeça sem diferenciação evidente em relação ao corpo, os seios volumosos, o ventre saliente e gr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79" y="678941"/>
            <a:ext cx="7636144" cy="57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0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Essas transformações mudaram a forma de viver desses grupos humanos. Eles já não precisavam mais mudar-se constantemente para encontrar comida e foram se tornando sedentários, isto é, ficavam um longo tempo em um mesmo lugar esperando a hora de colher os vegetais que haviam plantado.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Enquanto </a:t>
            </a:r>
            <a:r>
              <a:rPr lang="pt-BR" dirty="0"/>
              <a:t>esperavam, dedicavam-se a outras atividades como a construção de casas, o trabalho com o barro e a argila, a fabricação de cestos e tecidos e também de ferramentas.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3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301385" y="6106410"/>
            <a:ext cx="607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robotoregular"/>
              </a:rPr>
              <a:t>Arte rupestre nas grandes rochas. | Imagem: Reprodução</a:t>
            </a:r>
            <a:endParaRPr lang="pt-BR" dirty="0"/>
          </a:p>
        </p:txBody>
      </p:sp>
      <p:pic>
        <p:nvPicPr>
          <p:cNvPr id="2050" name="Picture 2" descr="Arte rupestre - Período Neolí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81" y="1128451"/>
            <a:ext cx="7205589" cy="4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8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Sala dos Touros – Lascaux (França)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18" y="38238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Sala dos Touros II – Lascaux (França)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07" y="5743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7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A técnica das Mãos em Negativo.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67" y="53574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3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asal do período da Pedra Pol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1" y="846025"/>
            <a:ext cx="6410987" cy="46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53803" y="5589432"/>
            <a:ext cx="740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robotoregular"/>
              </a:rPr>
              <a:t>Afeto entre o casal do período da Pedra Polida. | Imagem: Reprodução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239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671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DARWINISMO – Evolução humana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026" t="29181" r="38848" b="16241"/>
          <a:stretch/>
        </p:blipFill>
        <p:spPr>
          <a:xfrm>
            <a:off x="2114562" y="1159099"/>
            <a:ext cx="7905201" cy="5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7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</a:t>
            </a:r>
            <a:r>
              <a:rPr lang="pt-BR" b="1" dirty="0"/>
              <a:t>explosão populacional e a </a:t>
            </a:r>
            <a:r>
              <a:rPr lang="pt-BR" b="1" dirty="0" err="1"/>
              <a:t>sedentarização</a:t>
            </a:r>
            <a:r>
              <a:rPr lang="pt-BR" b="1" dirty="0"/>
              <a:t> </a:t>
            </a:r>
            <a:r>
              <a:rPr lang="pt-BR" dirty="0"/>
              <a:t>possibilitaram que indivíduos se especializassem em uma função, permitindo assim o surgimento de castas e da divisão social do trabalho, que futuramente resultariam no surgimento do comércio, arte, política centralizada, escrita, propriedade privada, e outros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O período neolítico cimentou as bases para as idades subsequentes. Jericó, o primeiro assentamento humano, foi também onde em 5.500 </a:t>
            </a:r>
            <a:r>
              <a:rPr lang="pt-BR" dirty="0" err="1"/>
              <a:t>aC</a:t>
            </a:r>
            <a:r>
              <a:rPr lang="pt-BR" dirty="0"/>
              <a:t> se iniciou a idade do bronze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3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Assentamento neolítico de 9 mil anos é encontrado em Isr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80" y="382385"/>
            <a:ext cx="8383118" cy="5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41937" y="6291076"/>
            <a:ext cx="7474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3E3E3E"/>
                </a:solidFill>
                <a:latin typeface="Arial" panose="020B0604020202020204" pitchFamily="34" charset="0"/>
              </a:rPr>
              <a:t>Local tem cerca de 30 a 40 hectares (Foto: </a:t>
            </a:r>
            <a:r>
              <a:rPr lang="pt-BR" i="1" dirty="0" err="1">
                <a:solidFill>
                  <a:srgbClr val="3E3E3E"/>
                </a:solidFill>
                <a:latin typeface="Arial" panose="020B0604020202020204" pitchFamily="34" charset="0"/>
              </a:rPr>
              <a:t>Asaf</a:t>
            </a:r>
            <a:r>
              <a:rPr lang="pt-BR" i="1" dirty="0">
                <a:solidFill>
                  <a:srgbClr val="3E3E3E"/>
                </a:solidFill>
                <a:latin typeface="Arial" panose="020B0604020202020204" pitchFamily="34" charset="0"/>
              </a:rPr>
              <a:t> </a:t>
            </a:r>
            <a:r>
              <a:rPr lang="pt-BR" i="1" dirty="0" err="1">
                <a:solidFill>
                  <a:srgbClr val="3E3E3E"/>
                </a:solidFill>
                <a:latin typeface="Arial" panose="020B0604020202020204" pitchFamily="34" charset="0"/>
              </a:rPr>
              <a:t>Peretz</a:t>
            </a:r>
            <a:r>
              <a:rPr lang="pt-BR" i="1" dirty="0">
                <a:solidFill>
                  <a:srgbClr val="3E3E3E"/>
                </a:solidFill>
                <a:latin typeface="Arial" panose="020B0604020202020204" pitchFamily="34" charset="0"/>
              </a:rPr>
              <a:t>/IAA)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4418" y="4259751"/>
            <a:ext cx="406972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Open Sans"/>
              </a:rPr>
              <a:t>Assentamento neolítico de 9 mil anos é encontrado em Israel</a:t>
            </a:r>
          </a:p>
          <a:p>
            <a:r>
              <a:rPr lang="pt-BR" b="1" dirty="0">
                <a:solidFill>
                  <a:srgbClr val="000000"/>
                </a:solidFill>
                <a:latin typeface="Open Sans"/>
              </a:rPr>
              <a:t>Assentamento fica próximo de Jerusalém. Acredita-se que área tenha sido lar de cerca de 3 mil pessoas, uma grande cidade na </a:t>
            </a:r>
            <a:r>
              <a:rPr lang="pt-BR" b="1" dirty="0" smtClean="0">
                <a:solidFill>
                  <a:srgbClr val="000000"/>
                </a:solidFill>
                <a:latin typeface="Open Sans"/>
              </a:rPr>
              <a:t>época.</a:t>
            </a:r>
            <a:endParaRPr lang="pt-BR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6012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Monumento megalítico de Stonehenge, na Inglat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70" y="24071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50006" y="4668635"/>
            <a:ext cx="10579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De acordo com um novo estudo, publicado na última segunda-feira, 11 de fevereiro, na revista </a:t>
            </a:r>
            <a:r>
              <a:rPr lang="pt-BR" dirty="0" err="1"/>
              <a:t>Proceedings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Academy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, caçadores-coletores que viviam no noroeste da França podem ter criado o famoso monumento megalítico de Stonehenge, na Inglaterra, além de outras estruturas semelhantes</a:t>
            </a:r>
            <a:r>
              <a:rPr lang="pt-BR" dirty="0" smtClean="0"/>
              <a:t>. </a:t>
            </a:r>
            <a:r>
              <a:rPr lang="pt-BR" dirty="0"/>
              <a:t>Já em 4 300 a.C., estruturas parecidas começaram a surgir nas costas do sul da França e na Península Ibérica. O Stonehenge, localizado em </a:t>
            </a:r>
            <a:r>
              <a:rPr lang="pt-BR" dirty="0" err="1"/>
              <a:t>Salisbury</a:t>
            </a:r>
            <a:r>
              <a:rPr lang="pt-BR" dirty="0"/>
              <a:t>, foi construído por volta de 2 400 a.C..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29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MONUMENTOS MEGALÍTICOS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Monumentos megalíticos são construções formadas por grandes blocos monolíticos de pedra (</a:t>
            </a:r>
            <a:r>
              <a:rPr lang="pt-BR" dirty="0" err="1" smtClean="0"/>
              <a:t>megálitos</a:t>
            </a:r>
            <a:r>
              <a:rPr lang="pt-BR" dirty="0"/>
              <a:t>) </a:t>
            </a:r>
            <a:r>
              <a:rPr lang="pt-BR" dirty="0" smtClean="0"/>
              <a:t>- </a:t>
            </a:r>
            <a:r>
              <a:rPr lang="pt-BR" dirty="0"/>
              <a:t>amontoados, erguidos ou alinhados </a:t>
            </a:r>
            <a:r>
              <a:rPr lang="pt-BR" dirty="0" smtClean="0"/>
              <a:t>- </a:t>
            </a:r>
            <a:r>
              <a:rPr lang="pt-BR" dirty="0"/>
              <a:t>e erigidas pelos povos pré-históricos por motivos religiosos, comemorativos ou para servirem de túmulos.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Esse </a:t>
            </a:r>
            <a:r>
              <a:rPr lang="pt-BR" dirty="0"/>
              <a:t>costume difundiu-se pela maior parte da Europa e regiões da África e da Ásia ao longo do período neolítico e do início da idade do bronze.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057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9704" y="5470449"/>
            <a:ext cx="10609764" cy="943230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>
                <a:solidFill>
                  <a:schemeClr val="tx1"/>
                </a:solidFill>
              </a:rPr>
              <a:t>O menir (do bretão </a:t>
            </a:r>
            <a:r>
              <a:rPr lang="pt-BR" sz="1600" b="1" dirty="0" err="1">
                <a:solidFill>
                  <a:schemeClr val="tx1"/>
                </a:solidFill>
              </a:rPr>
              <a:t>men</a:t>
            </a:r>
            <a:r>
              <a:rPr lang="pt-BR" sz="1600" b="1" dirty="0">
                <a:solidFill>
                  <a:schemeClr val="tx1"/>
                </a:solidFill>
              </a:rPr>
              <a:t>, "pedra", e </a:t>
            </a:r>
            <a:r>
              <a:rPr lang="pt-BR" sz="1600" b="1" dirty="0" err="1">
                <a:solidFill>
                  <a:schemeClr val="tx1"/>
                </a:solidFill>
              </a:rPr>
              <a:t>hir</a:t>
            </a:r>
            <a:r>
              <a:rPr lang="pt-BR" sz="1600" b="1" dirty="0">
                <a:solidFill>
                  <a:schemeClr val="tx1"/>
                </a:solidFill>
              </a:rPr>
              <a:t>, "longa") é o mais simples monumento megalítico, constituído de um único bloco de pedra, às vezes muito grande, fixado verticalmente no </a:t>
            </a:r>
            <a:r>
              <a:rPr lang="pt-BR" sz="1600" b="1" dirty="0" smtClean="0">
                <a:solidFill>
                  <a:schemeClr val="tx1"/>
                </a:solidFill>
              </a:rPr>
              <a:t>solo. </a:t>
            </a:r>
            <a:r>
              <a:rPr lang="pt-BR" sz="1600" b="1" dirty="0">
                <a:solidFill>
                  <a:schemeClr val="tx1"/>
                </a:solidFill>
              </a:rPr>
              <a:t>Quase sempre os conjuntos de menires são dispostos em círculos, semicírculos ou imensas elipses.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4.bp.blogspot.com/-zRoGzNOJOaw/Uxow0ht1diI/AAAAAAAAyrU/jGWZmHXwdYs/s1600/stonehenge+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87" y="244699"/>
            <a:ext cx="6468446" cy="51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20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s://4.bp.blogspot.com/-bXdfEZV8pUw/UDYQflBfGYI/AAAAAAAAABU/8-fU6TBL9_E/s320/7403424584_d4955e2b6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70" y="998313"/>
            <a:ext cx="6913528" cy="47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74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Os Monumentos Megalíticos.MENIR (es): men= pedra; hir= compridas. Grandes blocos fincados no chão.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5" y="67894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45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Os Monumentos Megalíticos.DÓLMENS: dol= mesa; men= pedra. Dois ou mais menires fincados verticalmente no chão, sobre os q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4" y="382385"/>
            <a:ext cx="7732631" cy="57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1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Os Monumentos Megalíticos.CROMLECHS: menires dispostos em círculos, normalmente em torno de um ou mais dolmens.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74" y="53574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Idade dos metais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I</a:t>
            </a:r>
            <a:r>
              <a:rPr lang="pt-BR" dirty="0" smtClean="0"/>
              <a:t>niciada </a:t>
            </a:r>
            <a:r>
              <a:rPr lang="pt-BR" dirty="0"/>
              <a:t>em mais ou menos 5.000 a.C. e encerrada por volta de 4.000 a.C., com a descoberta da técnica para a fabricação de diversos utensílios com metais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O cobre foi o primeiro metal usado pelo ser humano que, mais tarde, aprendeu a misturá-lo ao estanho para, assim, obter o bronze, que era mais resistente. Mais tarde, aprendeu-se a lidar com ferro.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50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esquema resumo pré história ensino mé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/>
          <a:stretch/>
        </p:blipFill>
        <p:spPr bwMode="auto">
          <a:xfrm>
            <a:off x="1996225" y="214960"/>
            <a:ext cx="8487177" cy="64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12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Escultura Neolítica (guerreiro).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39" y="67894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66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Caldeira chinesa da Idade dos Met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46" y="729069"/>
            <a:ext cx="5150521" cy="51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18754" y="5921744"/>
            <a:ext cx="180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Caldeira chinesa. </a:t>
            </a:r>
          </a:p>
        </p:txBody>
      </p:sp>
    </p:spTree>
    <p:extLst>
      <p:ext uri="{BB962C8B-B14F-4D97-AF65-F5344CB8AC3E}">
        <p14:creationId xmlns:p14="http://schemas.microsoft.com/office/powerpoint/2010/main" val="1215381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 descr="Idade dos Metais co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2" y="502276"/>
            <a:ext cx="7143750" cy="39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99406" y="4690040"/>
            <a:ext cx="92832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latin typeface="Georgia" panose="02040502050405020303" pitchFamily="18" charset="0"/>
              </a:rPr>
              <a:t>Os</a:t>
            </a:r>
            <a:r>
              <a:rPr lang="pt-BR" sz="1400" b="1" dirty="0">
                <a:latin typeface="Georgia" panose="02040502050405020303" pitchFamily="18" charset="0"/>
              </a:rPr>
              <a:t> egípcios sopravam em foles para a fornalha atingir altas temperaturas. O cobre era triturado e misturado, por exemplo, com </a:t>
            </a:r>
            <a:r>
              <a:rPr lang="pt-BR" sz="1400" b="1" dirty="0" err="1">
                <a:latin typeface="Georgia" panose="02040502050405020303" pitchFamily="18" charset="0"/>
              </a:rPr>
              <a:t>malaquita</a:t>
            </a:r>
            <a:r>
              <a:rPr lang="pt-BR" sz="1400" b="1" dirty="0">
                <a:latin typeface="Georgia" panose="02040502050405020303" pitchFamily="18" charset="0"/>
              </a:rPr>
              <a:t>. Com o calor, as impurezas eram liberadas em forma de monóxido e dióxido de carbono, e gerava um cobre relativamente puro.</a:t>
            </a:r>
            <a:r>
              <a:rPr lang="pt-BR" sz="1400" dirty="0">
                <a:solidFill>
                  <a:srgbClr val="888888"/>
                </a:solidFill>
                <a:latin typeface="Georgia" panose="02040502050405020303" pitchFamily="18" charset="0"/>
              </a:rPr>
              <a:t> 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48158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Durante esse período, as pequenas aldeias de agricultores transformaram-se em </a:t>
            </a:r>
            <a:r>
              <a:rPr lang="pt-BR" b="1" dirty="0"/>
              <a:t>núcleos urbanos</a:t>
            </a:r>
            <a:r>
              <a:rPr lang="pt-BR" dirty="0"/>
              <a:t>, submetidas à autoridade política de um chefe. As primeiras cidades nasceram no Oriente Médio. </a:t>
            </a:r>
            <a:r>
              <a:rPr lang="pt-BR" dirty="0" err="1"/>
              <a:t>Biblos</a:t>
            </a:r>
            <a:r>
              <a:rPr lang="pt-BR" dirty="0"/>
              <a:t>, no atual Líbano, é considerada a cidade mais antiga do mundo. Há quase 7.000 anos, surgiu uma das primeiras cidades – </a:t>
            </a:r>
            <a:r>
              <a:rPr lang="pt-BR" dirty="0" err="1"/>
              <a:t>Çatal</a:t>
            </a:r>
            <a:r>
              <a:rPr lang="pt-BR" dirty="0"/>
              <a:t> </a:t>
            </a:r>
            <a:r>
              <a:rPr lang="pt-BR" dirty="0" err="1"/>
              <a:t>Huyuk</a:t>
            </a:r>
            <a:r>
              <a:rPr lang="pt-BR" dirty="0"/>
              <a:t>, no centro-sul da Turquia. Essa cidade foi habitada por mais de 700 anos e lá eram cultivados trigo, cevada, ervilha.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751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estudos indicam que provavelmente seus habitantes produziam também um tipo especial de cerveja. Apesar da caça ser uma atividade importante, os seus moradores também criavam ovelhas e gado para alimentação e vestimentas. Além disso, em </a:t>
            </a:r>
            <a:r>
              <a:rPr lang="pt-BR" dirty="0" err="1"/>
              <a:t>Çatal</a:t>
            </a:r>
            <a:r>
              <a:rPr lang="pt-BR" dirty="0"/>
              <a:t> </a:t>
            </a:r>
            <a:r>
              <a:rPr lang="pt-BR" dirty="0" err="1"/>
              <a:t>Huyuk</a:t>
            </a:r>
            <a:r>
              <a:rPr lang="pt-BR" dirty="0"/>
              <a:t>, o artesanato e a fabricação de joias eram bem desenvolvidos.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617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Ferramentas do período neolí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469802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9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28" y="382385"/>
            <a:ext cx="5602309" cy="61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0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2" name="Picture 2" descr="https://www.estudopratico.com.br/wp-content/uploads/2012/11/neolit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77" y="382384"/>
            <a:ext cx="5091823" cy="636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50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https://www.estudopratico.com.br/wp-content/uploads/2012/11/idade-dos-metai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16" y="382385"/>
            <a:ext cx="60960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5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pré</a:t>
            </a:r>
            <a:r>
              <a:rPr lang="pt-BR" dirty="0" smtClean="0"/>
              <a:t> - </a:t>
            </a:r>
            <a:r>
              <a:rPr lang="pt-BR" dirty="0" err="1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1221" y="1435996"/>
            <a:ext cx="10178322" cy="4900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/>
              <a:t>Período </a:t>
            </a:r>
            <a:r>
              <a:rPr lang="pt-BR" dirty="0"/>
              <a:t>do passado da humanidade que vai do aparecimento do homem à invenção da escrita e que abrange milhões de anos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A Pré-História se divide em dois grandes períodos: a </a:t>
            </a:r>
            <a:r>
              <a:rPr lang="pt-BR" b="1" dirty="0">
                <a:solidFill>
                  <a:srgbClr val="FF0000"/>
                </a:solidFill>
              </a:rPr>
              <a:t>Idade da Pedra </a:t>
            </a:r>
            <a:r>
              <a:rPr lang="pt-BR" dirty="0"/>
              <a:t>e a </a:t>
            </a:r>
            <a:r>
              <a:rPr lang="pt-BR" b="1" dirty="0">
                <a:solidFill>
                  <a:srgbClr val="FF0000"/>
                </a:solidFill>
              </a:rPr>
              <a:t>Idade dos Metais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Idade da Pedra </a:t>
            </a:r>
            <a:r>
              <a:rPr lang="pt-BR" dirty="0"/>
              <a:t>- está compreendida entre o aparecimento dos primeiros hominídeos e mais ou menos 10000 a.C.. Para fim de estudo também se divide: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u="sng" dirty="0"/>
              <a:t>Período Paleolítico ou Idade da Pedra Lascada </a:t>
            </a:r>
            <a:r>
              <a:rPr lang="pt-BR" dirty="0"/>
              <a:t>(do surgimento da humanidade até 8000 a.C.);</a:t>
            </a:r>
          </a:p>
          <a:p>
            <a:pPr marL="0" indent="0">
              <a:buNone/>
            </a:pPr>
            <a:r>
              <a:rPr lang="pt-BR" b="1" u="sng" dirty="0"/>
              <a:t>Período Neolítico ou Idade da Pedra Polida </a:t>
            </a:r>
            <a:r>
              <a:rPr lang="pt-BR" dirty="0"/>
              <a:t>(de 8000 a.C. até 5000 a.C.);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Idade </a:t>
            </a:r>
            <a:r>
              <a:rPr lang="pt-BR" b="1" dirty="0">
                <a:solidFill>
                  <a:srgbClr val="FF0000"/>
                </a:solidFill>
              </a:rPr>
              <a:t>dos Metais </a:t>
            </a:r>
            <a:r>
              <a:rPr lang="pt-BR" dirty="0"/>
              <a:t>(5000 a.C. até o surgimento da escrita, por volta de 3500 a.C.).</a:t>
            </a:r>
          </a:p>
        </p:txBody>
      </p:sp>
    </p:spTree>
    <p:extLst>
      <p:ext uri="{BB962C8B-B14F-4D97-AF65-F5344CB8AC3E}">
        <p14:creationId xmlns:p14="http://schemas.microsoft.com/office/powerpoint/2010/main" val="313079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PALEOLÍTICO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É o </a:t>
            </a:r>
            <a:r>
              <a:rPr lang="pt-BR" dirty="0"/>
              <a:t>período mais extenso da Pré-História da humanidade, compreendido entre seu surgimento, por volta de 4,4 milhões de anos, até 8000 a.C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Características: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homens viviam em bandos e ajudavam uns aos outros na obtenção de alimentos, através da caça, da pesca e da coleta de frutos, raízes e ovos, o que os obrigava a uma vida </a:t>
            </a:r>
            <a:r>
              <a:rPr lang="pt-BR" b="1" dirty="0" smtClean="0"/>
              <a:t>nômade.</a:t>
            </a:r>
          </a:p>
          <a:p>
            <a:pPr algn="just"/>
            <a:r>
              <a:rPr lang="pt-BR" dirty="0"/>
              <a:t>A baixa temperatura leva os grupos de hominídeos a se abrigar em cavernas e a construir habitações com galhos de árvores e a compartilhar o uso dos rios, das florestas e dos lagos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Os </a:t>
            </a:r>
            <a:r>
              <a:rPr lang="pt-BR" u="sng" dirty="0"/>
              <a:t>instrumentos utilizados</a:t>
            </a:r>
            <a:r>
              <a:rPr lang="pt-BR" dirty="0"/>
              <a:t>, a princípio eram de </a:t>
            </a:r>
            <a:r>
              <a:rPr lang="pt-BR" b="1" dirty="0"/>
              <a:t>osso e madeira</a:t>
            </a:r>
            <a:r>
              <a:rPr lang="pt-BR" dirty="0"/>
              <a:t>, depois, </a:t>
            </a:r>
            <a:r>
              <a:rPr lang="pt-BR" b="1" dirty="0"/>
              <a:t>lascas de pedra</a:t>
            </a:r>
            <a:r>
              <a:rPr lang="pt-BR" dirty="0"/>
              <a:t> e </a:t>
            </a:r>
            <a:r>
              <a:rPr lang="pt-BR" b="1" dirty="0"/>
              <a:t>marfim</a:t>
            </a:r>
            <a:r>
              <a:rPr lang="pt-BR" dirty="0"/>
              <a:t>. Fabricavam machados, facas e outros instrumentos pontiagudos.</a:t>
            </a: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91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Objetos utilitários</a:t>
            </a:r>
            <a:endParaRPr lang="pt-BR" dirty="0"/>
          </a:p>
        </p:txBody>
      </p:sp>
      <p:pic>
        <p:nvPicPr>
          <p:cNvPr id="8194" name="Picture 2" descr="A Idade da Pedra Lascada.Os objetos utilitários do homem primitivo.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48" y="141151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8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Os objetos utilitários do homem primitivo II.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0" y="75640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2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9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9897"/>
          </a:xfrm>
        </p:spPr>
        <p:txBody>
          <a:bodyPr/>
          <a:lstStyle/>
          <a:p>
            <a:r>
              <a:rPr lang="pt-BR" dirty="0" smtClean="0"/>
              <a:t>A descoberta do fogo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descoberta do f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47" y="1352282"/>
            <a:ext cx="6405319" cy="48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6210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Selo</Template>
  <TotalTime>45</TotalTime>
  <Words>960</Words>
  <Application>Microsoft Office PowerPoint</Application>
  <PresentationFormat>Widescreen</PresentationFormat>
  <Paragraphs>55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Georgia</vt:lpstr>
      <vt:lpstr>Gill Sans MT</vt:lpstr>
      <vt:lpstr>Impact</vt:lpstr>
      <vt:lpstr>Open Sans</vt:lpstr>
      <vt:lpstr>robotoregular</vt:lpstr>
      <vt:lpstr>Badge</vt:lpstr>
      <vt:lpstr>Apresentação do PowerPoint</vt:lpstr>
      <vt:lpstr>DARWINISMO – Evolução humana</vt:lpstr>
      <vt:lpstr>Apresentação do PowerPoint</vt:lpstr>
      <vt:lpstr>A pré - HistóriA</vt:lpstr>
      <vt:lpstr>PALEOLÍTICO</vt:lpstr>
      <vt:lpstr>Objetos utilitários</vt:lpstr>
      <vt:lpstr>Apresentação do PowerPoint</vt:lpstr>
      <vt:lpstr>Apresentação do PowerPoint</vt:lpstr>
      <vt:lpstr>A descoberta do fogo</vt:lpstr>
      <vt:lpstr>Apresentação do PowerPoint</vt:lpstr>
      <vt:lpstr>neolítico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MONUMENTOS MEGALÍTICOS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Idade dos metais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kamilly Dantas</dc:creator>
  <cp:lastModifiedBy>kamilly Dantas</cp:lastModifiedBy>
  <cp:revision>6</cp:revision>
  <dcterms:created xsi:type="dcterms:W3CDTF">2020-03-11T11:03:26Z</dcterms:created>
  <dcterms:modified xsi:type="dcterms:W3CDTF">2020-03-20T17:42:04Z</dcterms:modified>
</cp:coreProperties>
</file>